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Lst>
  <p:notesMasterIdLst>
    <p:notesMasterId r:id="rId35"/>
  </p:notesMasterIdLst>
  <p:handoutMasterIdLst>
    <p:handoutMasterId r:id="rId36"/>
  </p:handoutMasterIdLst>
  <p:sldIdLst>
    <p:sldId id="261" r:id="rId8"/>
    <p:sldId id="291" r:id="rId9"/>
    <p:sldId id="260" r:id="rId10"/>
    <p:sldId id="278" r:id="rId11"/>
    <p:sldId id="279" r:id="rId12"/>
    <p:sldId id="280" r:id="rId13"/>
    <p:sldId id="366" r:id="rId14"/>
    <p:sldId id="258" r:id="rId15"/>
    <p:sldId id="290" r:id="rId16"/>
    <p:sldId id="262" r:id="rId17"/>
    <p:sldId id="263" r:id="rId18"/>
    <p:sldId id="264" r:id="rId19"/>
    <p:sldId id="265" r:id="rId20"/>
    <p:sldId id="268" r:id="rId21"/>
    <p:sldId id="269" r:id="rId22"/>
    <p:sldId id="271" r:id="rId23"/>
    <p:sldId id="367" r:id="rId24"/>
    <p:sldId id="292" r:id="rId25"/>
    <p:sldId id="293" r:id="rId26"/>
    <p:sldId id="276" r:id="rId27"/>
    <p:sldId id="266" r:id="rId28"/>
    <p:sldId id="277" r:id="rId29"/>
    <p:sldId id="341" r:id="rId30"/>
    <p:sldId id="267" r:id="rId31"/>
    <p:sldId id="283" r:id="rId32"/>
    <p:sldId id="288" r:id="rId33"/>
    <p:sldId id="284" r:id="rId3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Greenwood" initials="RG" lastIdx="18" clrIdx="0">
    <p:extLst>
      <p:ext uri="{19B8F6BF-5375-455C-9EA6-DF929625EA0E}">
        <p15:presenceInfo xmlns:p15="http://schemas.microsoft.com/office/powerpoint/2012/main" userId="S-1-5-21-1929924313-90590106-2118856591-1036" providerId="AD"/>
      </p:ext>
    </p:extLst>
  </p:cmAuthor>
  <p:cmAuthor id="2" name="Horne, James" initials="HJ" lastIdx="12" clrIdx="1">
    <p:extLst>
      <p:ext uri="{19B8F6BF-5375-455C-9EA6-DF929625EA0E}">
        <p15:presenceInfo xmlns:p15="http://schemas.microsoft.com/office/powerpoint/2012/main" userId="S-1-5-21-1339303556-449845944-1601390327-148632" providerId="AD"/>
      </p:ext>
    </p:extLst>
  </p:cmAuthor>
  <p:cmAuthor id="3" name="Microsoft account" initials="Ma" lastIdx="1" clrIdx="2">
    <p:extLst>
      <p:ext uri="{19B8F6BF-5375-455C-9EA6-DF929625EA0E}">
        <p15:presenceInfo xmlns:p15="http://schemas.microsoft.com/office/powerpoint/2012/main" userId="714bad7cfeb600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58503-C59E-4BCC-B66D-1FF95381C85A}" v="407" dt="2019-04-08T23:03:08.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012" autoAdjust="0"/>
  </p:normalViewPr>
  <p:slideViewPr>
    <p:cSldViewPr snapToGrid="0">
      <p:cViewPr varScale="1">
        <p:scale>
          <a:sx n="76" d="100"/>
          <a:sy n="76" d="100"/>
        </p:scale>
        <p:origin x="894" y="54"/>
      </p:cViewPr>
      <p:guideLst/>
    </p:cSldViewPr>
  </p:slideViewPr>
  <p:notesTextViewPr>
    <p:cViewPr>
      <p:scale>
        <a:sx n="1" d="1"/>
        <a:sy n="1" d="1"/>
      </p:scale>
      <p:origin x="0" y="0"/>
    </p:cViewPr>
  </p:notesTextViewPr>
  <p:sorterViewPr>
    <p:cViewPr>
      <p:scale>
        <a:sx n="70" d="100"/>
        <a:sy n="70" d="100"/>
      </p:scale>
      <p:origin x="0" y="-1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6434"/>
          </a:xfrm>
          <a:prstGeom prst="rect">
            <a:avLst/>
          </a:prstGeom>
        </p:spPr>
        <p:txBody>
          <a:bodyPr vert="horz" lIns="93169" tIns="46585" rIns="93169" bIns="46585" rtlCol="0"/>
          <a:lstStyle>
            <a:lvl1pPr algn="r">
              <a:defRPr sz="1200"/>
            </a:lvl1pPr>
          </a:lstStyle>
          <a:p>
            <a:fld id="{0E3220A3-BBDE-4B5A-90A5-6D78E566DBD8}" type="datetimeFigureOut">
              <a:rPr lang="en-US" smtClean="0"/>
              <a:t>5/6/2019</a:t>
            </a:fld>
            <a:endParaRPr lang="en-US"/>
          </a:p>
        </p:txBody>
      </p:sp>
      <p:sp>
        <p:nvSpPr>
          <p:cNvPr id="4" name="Footer Placeholder 3"/>
          <p:cNvSpPr>
            <a:spLocks noGrp="1"/>
          </p:cNvSpPr>
          <p:nvPr>
            <p:ph type="ftr" sz="quarter" idx="2"/>
          </p:nvPr>
        </p:nvSpPr>
        <p:spPr>
          <a:xfrm>
            <a:off x="0" y="8829969"/>
            <a:ext cx="2982119" cy="466433"/>
          </a:xfrm>
          <a:prstGeom prst="rect">
            <a:avLst/>
          </a:prstGeom>
        </p:spPr>
        <p:txBody>
          <a:bodyPr vert="horz" lIns="93169" tIns="46585" rIns="93169"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9"/>
            <a:ext cx="2982119" cy="466433"/>
          </a:xfrm>
          <a:prstGeom prst="rect">
            <a:avLst/>
          </a:prstGeom>
        </p:spPr>
        <p:txBody>
          <a:bodyPr vert="horz" lIns="93169" tIns="46585" rIns="93169" bIns="46585" rtlCol="0" anchor="b"/>
          <a:lstStyle>
            <a:lvl1pPr algn="r">
              <a:defRPr sz="1200"/>
            </a:lvl1pPr>
          </a:lstStyle>
          <a:p>
            <a:fld id="{2288B58F-85FC-47D7-8D04-5D1B0D5B1EA4}" type="slidenum">
              <a:rPr lang="en-US" smtClean="0"/>
              <a:t>‹#›</a:t>
            </a:fld>
            <a:endParaRPr lang="en-US"/>
          </a:p>
        </p:txBody>
      </p:sp>
    </p:spTree>
    <p:extLst>
      <p:ext uri="{BB962C8B-B14F-4D97-AF65-F5344CB8AC3E}">
        <p14:creationId xmlns:p14="http://schemas.microsoft.com/office/powerpoint/2010/main" val="2294537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3169" tIns="46585" rIns="93169" bIns="46585" rtlCol="0"/>
          <a:lstStyle>
            <a:lvl1pPr algn="r">
              <a:defRPr sz="1200"/>
            </a:lvl1pPr>
          </a:lstStyle>
          <a:p>
            <a:fld id="{0512EDC3-E72D-49D9-BD18-46A44849EC22}" type="datetimeFigureOut">
              <a:rPr lang="en-US" smtClean="0"/>
              <a:t>5/6/2019</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69" tIns="46585" rIns="93169"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2982119" cy="466433"/>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9"/>
            <a:ext cx="2982119" cy="466433"/>
          </a:xfrm>
          <a:prstGeom prst="rect">
            <a:avLst/>
          </a:prstGeom>
        </p:spPr>
        <p:txBody>
          <a:bodyPr vert="horz" lIns="93169" tIns="46585" rIns="93169" bIns="46585" rtlCol="0" anchor="b"/>
          <a:lstStyle>
            <a:lvl1pPr algn="r">
              <a:defRPr sz="1200"/>
            </a:lvl1pPr>
          </a:lstStyle>
          <a:p>
            <a:fld id="{9580FB2B-7FA8-4675-9042-B80E3205D842}" type="slidenum">
              <a:rPr lang="en-US" smtClean="0"/>
              <a:t>‹#›</a:t>
            </a:fld>
            <a:endParaRPr lang="en-US"/>
          </a:p>
        </p:txBody>
      </p:sp>
    </p:spTree>
    <p:extLst>
      <p:ext uri="{BB962C8B-B14F-4D97-AF65-F5344CB8AC3E}">
        <p14:creationId xmlns:p14="http://schemas.microsoft.com/office/powerpoint/2010/main" val="387968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1</a:t>
            </a:fld>
            <a:endParaRPr lang="en-US"/>
          </a:p>
        </p:txBody>
      </p:sp>
    </p:spTree>
    <p:extLst>
      <p:ext uri="{BB962C8B-B14F-4D97-AF65-F5344CB8AC3E}">
        <p14:creationId xmlns:p14="http://schemas.microsoft.com/office/powerpoint/2010/main" val="2433325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10</a:t>
            </a:fld>
            <a:endParaRPr lang="en-US"/>
          </a:p>
        </p:txBody>
      </p:sp>
    </p:spTree>
    <p:extLst>
      <p:ext uri="{BB962C8B-B14F-4D97-AF65-F5344CB8AC3E}">
        <p14:creationId xmlns:p14="http://schemas.microsoft.com/office/powerpoint/2010/main" val="236005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b="1" dirty="0"/>
              <a:t>For example:</a:t>
            </a:r>
            <a:r>
              <a:rPr lang="en-US" dirty="0"/>
              <a:t> a utility recognized in 2016 in Watershed Stewardship may apply for recognition in 2017 and 2018 for one additional activity area per year by submitting materials only for that activity area and omitting application information related to Organizational Culture (Application Part 2). In 2019, the utility may reapply to renew their recognition. </a:t>
            </a:r>
          </a:p>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11</a:t>
            </a:fld>
            <a:endParaRPr lang="en-US"/>
          </a:p>
        </p:txBody>
      </p:sp>
    </p:spTree>
    <p:extLst>
      <p:ext uri="{BB962C8B-B14F-4D97-AF65-F5344CB8AC3E}">
        <p14:creationId xmlns:p14="http://schemas.microsoft.com/office/powerpoint/2010/main" val="375294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12</a:t>
            </a:fld>
            <a:endParaRPr lang="en-US"/>
          </a:p>
        </p:txBody>
      </p:sp>
    </p:spTree>
    <p:extLst>
      <p:ext uri="{BB962C8B-B14F-4D97-AF65-F5344CB8AC3E}">
        <p14:creationId xmlns:p14="http://schemas.microsoft.com/office/powerpoint/2010/main" val="389802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dirty="0"/>
              <a:t>A change this year:  The application has an area to note if the application has been prepared by another entity on behalf of the utility (e.g., a consultant).  In this case, the application still needs to be signed by a utility representative in Part 4, as well as by the preparer.</a:t>
            </a:r>
          </a:p>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13</a:t>
            </a:fld>
            <a:endParaRPr lang="en-US"/>
          </a:p>
        </p:txBody>
      </p:sp>
    </p:spTree>
    <p:extLst>
      <p:ext uri="{BB962C8B-B14F-4D97-AF65-F5344CB8AC3E}">
        <p14:creationId xmlns:p14="http://schemas.microsoft.com/office/powerpoint/2010/main" val="1573376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expedite the review process, the application review panel (consisting of six utility general managers/executives) specifically identified strong "Organizational Culture" narratives from three model applications from the City of Charlotte, Fairfield Sewer District, and the West County Wastewater District. Links to these examples are provided in Part 2 of the Application.  The Review Panel strongly encourages applicants to review these.</a:t>
            </a:r>
          </a:p>
          <a:p>
            <a:endParaRPr lang="en-US" dirty="0"/>
          </a:p>
          <a:p>
            <a:r>
              <a:rPr lang="en-US" dirty="0"/>
              <a:t>Utilities may also wish to review successful applications, as they were submitted, from the 2016 and 2017 honorees (links are provided in the Application, and the Honorees Compendiums are available on the UOTF website).</a:t>
            </a:r>
          </a:p>
        </p:txBody>
      </p:sp>
      <p:sp>
        <p:nvSpPr>
          <p:cNvPr id="4" name="Slide Number Placeholder 3"/>
          <p:cNvSpPr>
            <a:spLocks noGrp="1"/>
          </p:cNvSpPr>
          <p:nvPr>
            <p:ph type="sldNum" sz="quarter" idx="10"/>
          </p:nvPr>
        </p:nvSpPr>
        <p:spPr/>
        <p:txBody>
          <a:bodyPr/>
          <a:lstStyle/>
          <a:p>
            <a:fld id="{9580FB2B-7FA8-4675-9042-B80E3205D842}" type="slidenum">
              <a:rPr lang="en-US" smtClean="0"/>
              <a:t>14</a:t>
            </a:fld>
            <a:endParaRPr lang="en-US"/>
          </a:p>
        </p:txBody>
      </p:sp>
    </p:spTree>
    <p:extLst>
      <p:ext uri="{BB962C8B-B14F-4D97-AF65-F5344CB8AC3E}">
        <p14:creationId xmlns:p14="http://schemas.microsoft.com/office/powerpoint/2010/main" val="412428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Area 1: Beneficial Biosolids Use</a:t>
            </a:r>
          </a:p>
          <a:p>
            <a:pPr defTabSz="922995">
              <a:defRPr/>
            </a:pPr>
            <a:r>
              <a:rPr lang="en-US" dirty="0"/>
              <a:t>Activity Area 2: Partnering &amp; Engagement -- </a:t>
            </a:r>
            <a:r>
              <a:rPr lang="en-US" i="1" dirty="0"/>
              <a:t>Previously titled “Community Partnership and Engagement” and updated in the 2018 Program.</a:t>
            </a:r>
          </a:p>
          <a:p>
            <a:r>
              <a:rPr lang="en-US" dirty="0"/>
              <a:t>Activity Area 3: Energy Efficiency</a:t>
            </a:r>
          </a:p>
          <a:p>
            <a:r>
              <a:rPr lang="en-US" dirty="0"/>
              <a:t>Activity Area 4: Energy Generation &amp; Recovery</a:t>
            </a:r>
          </a:p>
          <a:p>
            <a:pPr defTabSz="922995">
              <a:defRPr/>
            </a:pPr>
            <a:r>
              <a:rPr lang="en-US" dirty="0"/>
              <a:t>Activity Area 5: Nutrient Reduction &amp; Materials Recovery -- </a:t>
            </a:r>
            <a:r>
              <a:rPr lang="en-US" i="1" dirty="0"/>
              <a:t>Previously titled “Nutrient and Materials Recovery” and updated in the 2018 Program.</a:t>
            </a:r>
          </a:p>
          <a:p>
            <a:r>
              <a:rPr lang="en-US" dirty="0"/>
              <a:t>Activity Area 6: Water Reuse</a:t>
            </a:r>
          </a:p>
          <a:p>
            <a:r>
              <a:rPr lang="en-US" dirty="0"/>
              <a:t>Activity Area 7: Watershed Stewardship  </a:t>
            </a:r>
            <a:r>
              <a:rPr lang="en-US" dirty="0">
                <a:effectLst/>
              </a:rPr>
              <a:t> </a:t>
            </a:r>
            <a:r>
              <a:rPr lang="en-US" i="1" dirty="0"/>
              <a:t>2016 Activity Area “Integrated Growth Planning” was removed from the 2017 Program and is encompassed in Activity Area 7</a:t>
            </a:r>
            <a:endParaRPr lang="en-US" baseline="30000" dirty="0"/>
          </a:p>
          <a:p>
            <a:endParaRPr lang="en-US" baseline="30000" dirty="0"/>
          </a:p>
        </p:txBody>
      </p:sp>
      <p:sp>
        <p:nvSpPr>
          <p:cNvPr id="4" name="Slide Number Placeholder 3"/>
          <p:cNvSpPr>
            <a:spLocks noGrp="1"/>
          </p:cNvSpPr>
          <p:nvPr>
            <p:ph type="sldNum" sz="quarter" idx="10"/>
          </p:nvPr>
        </p:nvSpPr>
        <p:spPr/>
        <p:txBody>
          <a:bodyPr/>
          <a:lstStyle/>
          <a:p>
            <a:fld id="{9580FB2B-7FA8-4675-9042-B80E3205D842}" type="slidenum">
              <a:rPr lang="en-US" smtClean="0"/>
              <a:t>15</a:t>
            </a:fld>
            <a:endParaRPr lang="en-US"/>
          </a:p>
        </p:txBody>
      </p:sp>
    </p:spTree>
    <p:extLst>
      <p:ext uri="{BB962C8B-B14F-4D97-AF65-F5344CB8AC3E}">
        <p14:creationId xmlns:p14="http://schemas.microsoft.com/office/powerpoint/2010/main" val="85045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16</a:t>
            </a:fld>
            <a:endParaRPr lang="en-US"/>
          </a:p>
        </p:txBody>
      </p:sp>
    </p:spTree>
    <p:extLst>
      <p:ext uri="{BB962C8B-B14F-4D97-AF65-F5344CB8AC3E}">
        <p14:creationId xmlns:p14="http://schemas.microsoft.com/office/powerpoint/2010/main" val="733354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Applicants are required to provide a description of the practices/activities/programs implemented related to the Activity Area, as well as measures and results to demonstrate their performance in each Activity Area. </a:t>
            </a:r>
          </a:p>
          <a:p>
            <a:endParaRPr lang="en-US" dirty="0"/>
          </a:p>
          <a:p>
            <a:pPr defTabSz="922995">
              <a:defRPr/>
            </a:pPr>
            <a:r>
              <a:rPr lang="en-US" dirty="0"/>
              <a:t>Example activities and measures provided in the Appendices represent a common range of activities and measures that may characterize ‘Utility of the Future’-level performance in the Activity Area. </a:t>
            </a:r>
          </a:p>
          <a:p>
            <a:endParaRPr lang="en-US" dirty="0"/>
          </a:p>
          <a:p>
            <a:r>
              <a:rPr lang="en-US" dirty="0"/>
              <a:t>While example activities and performance measures are provided, applicants may choose to use any measures that they believe are relevant</a:t>
            </a:r>
          </a:p>
        </p:txBody>
      </p:sp>
      <p:sp>
        <p:nvSpPr>
          <p:cNvPr id="4" name="Slide Number Placeholder 3"/>
          <p:cNvSpPr>
            <a:spLocks noGrp="1"/>
          </p:cNvSpPr>
          <p:nvPr>
            <p:ph type="sldNum" sz="quarter" idx="10"/>
          </p:nvPr>
        </p:nvSpPr>
        <p:spPr/>
        <p:txBody>
          <a:bodyPr/>
          <a:lstStyle/>
          <a:p>
            <a:fld id="{9580FB2B-7FA8-4675-9042-B80E3205D842}" type="slidenum">
              <a:rPr lang="en-US" smtClean="0"/>
              <a:t>17</a:t>
            </a:fld>
            <a:endParaRPr lang="en-US"/>
          </a:p>
        </p:txBody>
      </p:sp>
    </p:spTree>
    <p:extLst>
      <p:ext uri="{BB962C8B-B14F-4D97-AF65-F5344CB8AC3E}">
        <p14:creationId xmlns:p14="http://schemas.microsoft.com/office/powerpoint/2010/main" val="231575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18</a:t>
            </a:fld>
            <a:endParaRPr lang="en-US"/>
          </a:p>
        </p:txBody>
      </p:sp>
    </p:spTree>
    <p:extLst>
      <p:ext uri="{BB962C8B-B14F-4D97-AF65-F5344CB8AC3E}">
        <p14:creationId xmlns:p14="http://schemas.microsoft.com/office/powerpoint/2010/main" val="303279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19</a:t>
            </a:fld>
            <a:endParaRPr lang="en-US"/>
          </a:p>
        </p:txBody>
      </p:sp>
    </p:spTree>
    <p:extLst>
      <p:ext uri="{BB962C8B-B14F-4D97-AF65-F5344CB8AC3E}">
        <p14:creationId xmlns:p14="http://schemas.microsoft.com/office/powerpoint/2010/main" val="195538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0FB2B-7FA8-4675-9042-B80E3205D842}" type="slidenum">
              <a:rPr lang="en-US" smtClean="0"/>
              <a:t>2</a:t>
            </a:fld>
            <a:endParaRPr lang="en-US"/>
          </a:p>
        </p:txBody>
      </p:sp>
    </p:spTree>
    <p:extLst>
      <p:ext uri="{BB962C8B-B14F-4D97-AF65-F5344CB8AC3E}">
        <p14:creationId xmlns:p14="http://schemas.microsoft.com/office/powerpoint/2010/main" val="4032018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application has been prepared by another entity, preparer must also sign in the space provided.</a:t>
            </a:r>
          </a:p>
        </p:txBody>
      </p:sp>
      <p:sp>
        <p:nvSpPr>
          <p:cNvPr id="4" name="Slide Number Placeholder 3"/>
          <p:cNvSpPr>
            <a:spLocks noGrp="1"/>
          </p:cNvSpPr>
          <p:nvPr>
            <p:ph type="sldNum" sz="quarter" idx="10"/>
          </p:nvPr>
        </p:nvSpPr>
        <p:spPr/>
        <p:txBody>
          <a:bodyPr/>
          <a:lstStyle/>
          <a:p>
            <a:fld id="{9580FB2B-7FA8-4675-9042-B80E3205D842}" type="slidenum">
              <a:rPr lang="en-US" smtClean="0"/>
              <a:t>20</a:t>
            </a:fld>
            <a:endParaRPr lang="en-US"/>
          </a:p>
        </p:txBody>
      </p:sp>
    </p:spTree>
    <p:extLst>
      <p:ext uri="{BB962C8B-B14F-4D97-AF65-F5344CB8AC3E}">
        <p14:creationId xmlns:p14="http://schemas.microsoft.com/office/powerpoint/2010/main" val="3155758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21</a:t>
            </a:fld>
            <a:endParaRPr lang="en-US"/>
          </a:p>
        </p:txBody>
      </p:sp>
    </p:spTree>
    <p:extLst>
      <p:ext uri="{BB962C8B-B14F-4D97-AF65-F5344CB8AC3E}">
        <p14:creationId xmlns:p14="http://schemas.microsoft.com/office/powerpoint/2010/main" val="239108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22</a:t>
            </a:fld>
            <a:endParaRPr lang="en-US"/>
          </a:p>
        </p:txBody>
      </p:sp>
    </p:spTree>
    <p:extLst>
      <p:ext uri="{BB962C8B-B14F-4D97-AF65-F5344CB8AC3E}">
        <p14:creationId xmlns:p14="http://schemas.microsoft.com/office/powerpoint/2010/main" val="139599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1143000"/>
            <a:ext cx="5484812"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D8935-403B-4CEC-9575-BEFBCA1B9F00}" type="slidenum">
              <a:rPr lang="en-US" smtClean="0"/>
              <a:t>23</a:t>
            </a:fld>
            <a:endParaRPr lang="en-US" dirty="0"/>
          </a:p>
        </p:txBody>
      </p:sp>
    </p:spTree>
    <p:extLst>
      <p:ext uri="{BB962C8B-B14F-4D97-AF65-F5344CB8AC3E}">
        <p14:creationId xmlns:p14="http://schemas.microsoft.com/office/powerpoint/2010/main" val="1543406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24</a:t>
            </a:fld>
            <a:endParaRPr lang="en-US"/>
          </a:p>
        </p:txBody>
      </p:sp>
    </p:spTree>
    <p:extLst>
      <p:ext uri="{BB962C8B-B14F-4D97-AF65-F5344CB8AC3E}">
        <p14:creationId xmlns:p14="http://schemas.microsoft.com/office/powerpoint/2010/main" val="3528534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25</a:t>
            </a:fld>
            <a:endParaRPr lang="en-US"/>
          </a:p>
        </p:txBody>
      </p:sp>
    </p:spTree>
    <p:extLst>
      <p:ext uri="{BB962C8B-B14F-4D97-AF65-F5344CB8AC3E}">
        <p14:creationId xmlns:p14="http://schemas.microsoft.com/office/powerpoint/2010/main" val="1196287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26</a:t>
            </a:fld>
            <a:endParaRPr lang="en-US"/>
          </a:p>
        </p:txBody>
      </p:sp>
    </p:spTree>
    <p:extLst>
      <p:ext uri="{BB962C8B-B14F-4D97-AF65-F5344CB8AC3E}">
        <p14:creationId xmlns:p14="http://schemas.microsoft.com/office/powerpoint/2010/main" val="3889409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27</a:t>
            </a:fld>
            <a:endParaRPr lang="en-US"/>
          </a:p>
        </p:txBody>
      </p:sp>
    </p:spTree>
    <p:extLst>
      <p:ext uri="{BB962C8B-B14F-4D97-AF65-F5344CB8AC3E}">
        <p14:creationId xmlns:p14="http://schemas.microsoft.com/office/powerpoint/2010/main" val="364329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3</a:t>
            </a:fld>
            <a:endParaRPr lang="en-US"/>
          </a:p>
        </p:txBody>
      </p:sp>
    </p:spTree>
    <p:extLst>
      <p:ext uri="{BB962C8B-B14F-4D97-AF65-F5344CB8AC3E}">
        <p14:creationId xmlns:p14="http://schemas.microsoft.com/office/powerpoint/2010/main" val="68404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4</a:t>
            </a:fld>
            <a:endParaRPr lang="en-US"/>
          </a:p>
        </p:txBody>
      </p:sp>
    </p:spTree>
    <p:extLst>
      <p:ext uri="{BB962C8B-B14F-4D97-AF65-F5344CB8AC3E}">
        <p14:creationId xmlns:p14="http://schemas.microsoft.com/office/powerpoint/2010/main" val="188394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5</a:t>
            </a:fld>
            <a:endParaRPr lang="en-US"/>
          </a:p>
        </p:txBody>
      </p:sp>
    </p:spTree>
    <p:extLst>
      <p:ext uri="{BB962C8B-B14F-4D97-AF65-F5344CB8AC3E}">
        <p14:creationId xmlns:p14="http://schemas.microsoft.com/office/powerpoint/2010/main" val="168620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6</a:t>
            </a:fld>
            <a:endParaRPr lang="en-US"/>
          </a:p>
        </p:txBody>
      </p:sp>
    </p:spTree>
    <p:extLst>
      <p:ext uri="{BB962C8B-B14F-4D97-AF65-F5344CB8AC3E}">
        <p14:creationId xmlns:p14="http://schemas.microsoft.com/office/powerpoint/2010/main" val="428899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80FB2B-7FA8-4675-9042-B80E3205D842}" type="slidenum">
              <a:rPr lang="en-US" smtClean="0"/>
              <a:t>7</a:t>
            </a:fld>
            <a:endParaRPr lang="en-US"/>
          </a:p>
        </p:txBody>
      </p:sp>
    </p:spTree>
    <p:extLst>
      <p:ext uri="{BB962C8B-B14F-4D97-AF65-F5344CB8AC3E}">
        <p14:creationId xmlns:p14="http://schemas.microsoft.com/office/powerpoint/2010/main" val="153620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0FB2B-7FA8-4675-9042-B80E3205D842}" type="slidenum">
              <a:rPr lang="en-US" smtClean="0"/>
              <a:t>8</a:t>
            </a:fld>
            <a:endParaRPr lang="en-US"/>
          </a:p>
        </p:txBody>
      </p:sp>
    </p:spTree>
    <p:extLst>
      <p:ext uri="{BB962C8B-B14F-4D97-AF65-F5344CB8AC3E}">
        <p14:creationId xmlns:p14="http://schemas.microsoft.com/office/powerpoint/2010/main" val="418920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FB2B-7FA8-4675-9042-B80E3205D842}" type="slidenum">
              <a:rPr lang="en-US" smtClean="0"/>
              <a:t>9</a:t>
            </a:fld>
            <a:endParaRPr lang="en-US"/>
          </a:p>
        </p:txBody>
      </p:sp>
    </p:spTree>
    <p:extLst>
      <p:ext uri="{BB962C8B-B14F-4D97-AF65-F5344CB8AC3E}">
        <p14:creationId xmlns:p14="http://schemas.microsoft.com/office/powerpoint/2010/main" val="144895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9C9AF-8B07-4E1C-A73D-B53AD9A34AB2}" type="datetimeFigureOut">
              <a:rPr lang="en-US" smtClean="0"/>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ADB65-B913-4518-9724-97957604D648}" type="slidenum">
              <a:rPr lang="en-US" smtClean="0"/>
              <a:t>‹#›</a:t>
            </a:fld>
            <a:endParaRPr lang="en-US"/>
          </a:p>
        </p:txBody>
      </p:sp>
      <p:sp>
        <p:nvSpPr>
          <p:cNvPr id="5" name="Flowchart: Document 4"/>
          <p:cNvSpPr/>
          <p:nvPr userDrawn="1"/>
        </p:nvSpPr>
        <p:spPr>
          <a:xfrm>
            <a:off x="-1" y="-1778000"/>
            <a:ext cx="12192000" cy="5664200"/>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Document 5"/>
          <p:cNvSpPr/>
          <p:nvPr userDrawn="1"/>
        </p:nvSpPr>
        <p:spPr>
          <a:xfrm rot="10800000">
            <a:off x="0" y="5347652"/>
            <a:ext cx="12192000" cy="3020695"/>
          </a:xfrm>
          <a:prstGeom prst="flowChartDocument">
            <a:avLst/>
          </a:prstGeom>
          <a:pattFill prst="dkUpDiag">
            <a:fgClr>
              <a:srgbClr val="A2E0E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9952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9C9AF-8B07-4E1C-A73D-B53AD9A34AB2}"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ADB65-B913-4518-9724-97957604D648}" type="slidenum">
              <a:rPr lang="en-US" smtClean="0"/>
              <a:t>‹#›</a:t>
            </a:fld>
            <a:endParaRPr lang="en-US"/>
          </a:p>
        </p:txBody>
      </p:sp>
    </p:spTree>
    <p:extLst>
      <p:ext uri="{BB962C8B-B14F-4D97-AF65-F5344CB8AC3E}">
        <p14:creationId xmlns:p14="http://schemas.microsoft.com/office/powerpoint/2010/main" val="391301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9C9AF-8B07-4E1C-A73D-B53AD9A34AB2}"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ADB65-B913-4518-9724-97957604D648}" type="slidenum">
              <a:rPr lang="en-US" smtClean="0"/>
              <a:t>‹#›</a:t>
            </a:fld>
            <a:endParaRPr lang="en-US"/>
          </a:p>
        </p:txBody>
      </p:sp>
    </p:spTree>
    <p:extLst>
      <p:ext uri="{BB962C8B-B14F-4D97-AF65-F5344CB8AC3E}">
        <p14:creationId xmlns:p14="http://schemas.microsoft.com/office/powerpoint/2010/main" val="407868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0"/>
            <a:ext cx="12191999" cy="6858000"/>
          </a:xfrm>
          <a:prstGeom prst="rect">
            <a:avLst/>
          </a:prstGeom>
        </p:spPr>
      </p:pic>
      <p:pic>
        <p:nvPicPr>
          <p:cNvPr id="6" name="Picture 5"/>
          <p:cNvPicPr>
            <a:picLocks noChangeAspect="1"/>
          </p:cNvPicPr>
          <p:nvPr userDrawn="1"/>
        </p:nvPicPr>
        <p:blipFill>
          <a:blip r:embed="rId3"/>
          <a:stretch>
            <a:fillRect/>
          </a:stretch>
        </p:blipFill>
        <p:spPr>
          <a:xfrm>
            <a:off x="11002197" y="6146800"/>
            <a:ext cx="1010288" cy="643089"/>
          </a:xfrm>
          <a:prstGeom prst="rect">
            <a:avLst/>
          </a:prstGeom>
        </p:spPr>
      </p:pic>
    </p:spTree>
    <p:extLst>
      <p:ext uri="{BB962C8B-B14F-4D97-AF65-F5344CB8AC3E}">
        <p14:creationId xmlns:p14="http://schemas.microsoft.com/office/powerpoint/2010/main" val="989839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147118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1476166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376863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2565051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2589190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148292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p:cNvPicPr>
            <a:picLocks noChangeAspect="1"/>
          </p:cNvPicPr>
          <p:nvPr userDrawn="1"/>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16274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userDrawn="1"/>
        </p:nvSpPr>
        <p:spPr>
          <a:xfrm>
            <a:off x="0" y="0"/>
            <a:ext cx="12192000" cy="4026852"/>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1524000" y="469899"/>
            <a:ext cx="9144000" cy="2098517"/>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2563972"/>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AA9C9AF-8B07-4E1C-A73D-B53AD9A34AB2}"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ADB65-B913-4518-9724-97957604D648}" type="slidenum">
              <a:rPr lang="en-US" smtClean="0"/>
              <a:t>‹#›</a:t>
            </a:fld>
            <a:endParaRPr lang="en-US"/>
          </a:p>
        </p:txBody>
      </p:sp>
      <p:sp>
        <p:nvSpPr>
          <p:cNvPr id="8" name="Flowchart: Document 7"/>
          <p:cNvSpPr/>
          <p:nvPr userDrawn="1"/>
        </p:nvSpPr>
        <p:spPr>
          <a:xfrm rot="10800000">
            <a:off x="0" y="5347652"/>
            <a:ext cx="12192000" cy="3020695"/>
          </a:xfrm>
          <a:prstGeom prst="flowChartDocument">
            <a:avLst/>
          </a:prstGeom>
          <a:pattFill prst="dkUpDiag">
            <a:fgClr>
              <a:srgbClr val="A2E0E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70127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249640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4187580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183208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A60501-506A-3049-B59F-C5708C68152E}"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F2785-5F26-9145-9DD8-F9C18736EFAC}" type="slidenum">
              <a:rPr lang="en-US" smtClean="0"/>
              <a:t>‹#›</a:t>
            </a:fld>
            <a:endParaRPr lang="en-US" dirty="0"/>
          </a:p>
        </p:txBody>
      </p:sp>
    </p:spTree>
    <p:extLst>
      <p:ext uri="{BB962C8B-B14F-4D97-AF65-F5344CB8AC3E}">
        <p14:creationId xmlns:p14="http://schemas.microsoft.com/office/powerpoint/2010/main" val="2015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0"/>
            <a:ext cx="12191999" cy="6858000"/>
          </a:xfrm>
          <a:prstGeom prst="rect">
            <a:avLst/>
          </a:prstGeom>
        </p:spPr>
      </p:pic>
      <p:pic>
        <p:nvPicPr>
          <p:cNvPr id="6" name="Picture 5"/>
          <p:cNvPicPr>
            <a:picLocks noChangeAspect="1"/>
          </p:cNvPicPr>
          <p:nvPr userDrawn="1"/>
        </p:nvPicPr>
        <p:blipFill>
          <a:blip r:embed="rId3"/>
          <a:stretch>
            <a:fillRect/>
          </a:stretch>
        </p:blipFill>
        <p:spPr>
          <a:xfrm>
            <a:off x="11002197" y="6146800"/>
            <a:ext cx="1010288" cy="643089"/>
          </a:xfrm>
          <a:prstGeom prst="rect">
            <a:avLst/>
          </a:prstGeom>
        </p:spPr>
      </p:pic>
    </p:spTree>
    <p:extLst>
      <p:ext uri="{BB962C8B-B14F-4D97-AF65-F5344CB8AC3E}">
        <p14:creationId xmlns:p14="http://schemas.microsoft.com/office/powerpoint/2010/main" val="4521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lowchart: Document 6"/>
          <p:cNvSpPr/>
          <p:nvPr userDrawn="1"/>
        </p:nvSpPr>
        <p:spPr>
          <a:xfrm rot="10800000">
            <a:off x="0" y="6176962"/>
            <a:ext cx="12192000" cy="681037"/>
          </a:xfrm>
          <a:prstGeom prst="flowChartDocument">
            <a:avLst/>
          </a:prstGeom>
          <a:pattFill prst="dkUpDiag">
            <a:fgClr>
              <a:srgbClr val="A2E0E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9C9AF-8B07-4E1C-A73D-B53AD9A34AB2}"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ADB65-B913-4518-9724-97957604D648}" type="slidenum">
              <a:rPr lang="en-US" smtClean="0"/>
              <a:t>‹#›</a:t>
            </a:fld>
            <a:endParaRPr lang="en-US"/>
          </a:p>
        </p:txBody>
      </p:sp>
    </p:spTree>
    <p:extLst>
      <p:ext uri="{BB962C8B-B14F-4D97-AF65-F5344CB8AC3E}">
        <p14:creationId xmlns:p14="http://schemas.microsoft.com/office/powerpoint/2010/main" val="326443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lowchart: Document 6"/>
          <p:cNvSpPr/>
          <p:nvPr userDrawn="1"/>
        </p:nvSpPr>
        <p:spPr>
          <a:xfrm rot="10800000">
            <a:off x="0" y="6176962"/>
            <a:ext cx="12192000" cy="681037"/>
          </a:xfrm>
          <a:prstGeom prst="flowChartDocument">
            <a:avLst/>
          </a:prstGeom>
          <a:pattFill prst="dkUpDiag">
            <a:fgClr>
              <a:srgbClr val="A2E0E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9C9AF-8B07-4E1C-A73D-B53AD9A34AB2}"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ADB65-B913-4518-9724-97957604D648}" type="slidenum">
              <a:rPr lang="en-US" smtClean="0"/>
              <a:t>‹#›</a:t>
            </a:fld>
            <a:endParaRPr lang="en-US"/>
          </a:p>
        </p:txBody>
      </p:sp>
      <p:sp>
        <p:nvSpPr>
          <p:cNvPr id="8" name="Flowchart: Document 7"/>
          <p:cNvSpPr/>
          <p:nvPr userDrawn="1"/>
        </p:nvSpPr>
        <p:spPr>
          <a:xfrm>
            <a:off x="-6350" y="0"/>
            <a:ext cx="12198350" cy="1601152"/>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75412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lowchart: Document 7"/>
          <p:cNvSpPr/>
          <p:nvPr userDrawn="1"/>
        </p:nvSpPr>
        <p:spPr>
          <a:xfrm rot="10800000">
            <a:off x="0" y="6176962"/>
            <a:ext cx="12192000" cy="681037"/>
          </a:xfrm>
          <a:prstGeom prst="flowChartDocument">
            <a:avLst/>
          </a:prstGeom>
          <a:pattFill prst="dkUpDiag">
            <a:fgClr>
              <a:srgbClr val="A2E0E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A9C9AF-8B07-4E1C-A73D-B53AD9A34AB2}"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ADB65-B913-4518-9724-97957604D648}" type="slidenum">
              <a:rPr lang="en-US" smtClean="0"/>
              <a:t>‹#›</a:t>
            </a:fld>
            <a:endParaRPr lang="en-US"/>
          </a:p>
        </p:txBody>
      </p:sp>
    </p:spTree>
    <p:extLst>
      <p:ext uri="{BB962C8B-B14F-4D97-AF65-F5344CB8AC3E}">
        <p14:creationId xmlns:p14="http://schemas.microsoft.com/office/powerpoint/2010/main" val="295454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lowchart: Document 9"/>
          <p:cNvSpPr/>
          <p:nvPr userDrawn="1"/>
        </p:nvSpPr>
        <p:spPr>
          <a:xfrm rot="10800000">
            <a:off x="0" y="6176962"/>
            <a:ext cx="12192000" cy="681037"/>
          </a:xfrm>
          <a:prstGeom prst="flowChartDocument">
            <a:avLst/>
          </a:prstGeom>
          <a:pattFill prst="dkUpDiag">
            <a:fgClr>
              <a:srgbClr val="A2E0E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A9C9AF-8B07-4E1C-A73D-B53AD9A34AB2}" type="datetimeFigureOut">
              <a:rPr lang="en-US" smtClean="0"/>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ADB65-B913-4518-9724-97957604D648}" type="slidenum">
              <a:rPr lang="en-US" smtClean="0"/>
              <a:t>‹#›</a:t>
            </a:fld>
            <a:endParaRPr lang="en-US"/>
          </a:p>
        </p:txBody>
      </p:sp>
    </p:spTree>
    <p:extLst>
      <p:ext uri="{BB962C8B-B14F-4D97-AF65-F5344CB8AC3E}">
        <p14:creationId xmlns:p14="http://schemas.microsoft.com/office/powerpoint/2010/main" val="231604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A9C9AF-8B07-4E1C-A73D-B53AD9A34AB2}" type="datetimeFigureOut">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ADB65-B913-4518-9724-97957604D648}" type="slidenum">
              <a:rPr lang="en-US" smtClean="0"/>
              <a:t>‹#›</a:t>
            </a:fld>
            <a:endParaRPr lang="en-US"/>
          </a:p>
        </p:txBody>
      </p:sp>
    </p:spTree>
    <p:extLst>
      <p:ext uri="{BB962C8B-B14F-4D97-AF65-F5344CB8AC3E}">
        <p14:creationId xmlns:p14="http://schemas.microsoft.com/office/powerpoint/2010/main" val="24163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9C9AF-8B07-4E1C-A73D-B53AD9A34AB2}"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ADB65-B913-4518-9724-97957604D648}" type="slidenum">
              <a:rPr lang="en-US" smtClean="0"/>
              <a:t>‹#›</a:t>
            </a:fld>
            <a:endParaRPr lang="en-US"/>
          </a:p>
        </p:txBody>
      </p:sp>
    </p:spTree>
    <p:extLst>
      <p:ext uri="{BB962C8B-B14F-4D97-AF65-F5344CB8AC3E}">
        <p14:creationId xmlns:p14="http://schemas.microsoft.com/office/powerpoint/2010/main" val="415249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9C9AF-8B07-4E1C-A73D-B53AD9A34AB2}"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ADB65-B913-4518-9724-97957604D648}" type="slidenum">
              <a:rPr lang="en-US" smtClean="0"/>
              <a:t>‹#›</a:t>
            </a:fld>
            <a:endParaRPr lang="en-US"/>
          </a:p>
        </p:txBody>
      </p:sp>
    </p:spTree>
    <p:extLst>
      <p:ext uri="{BB962C8B-B14F-4D97-AF65-F5344CB8AC3E}">
        <p14:creationId xmlns:p14="http://schemas.microsoft.com/office/powerpoint/2010/main" val="102342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9C9AF-8B07-4E1C-A73D-B53AD9A34AB2}" type="datetimeFigureOut">
              <a:rPr lang="en-US" smtClean="0"/>
              <a:t>5/6/2019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ADB65-B913-4518-9724-97957604D648}" type="slidenum">
              <a:rPr lang="en-US" smtClean="0"/>
              <a:t>‹#›</a:t>
            </a:fld>
            <a:endParaRPr lang="en-US"/>
          </a:p>
        </p:txBody>
      </p:sp>
    </p:spTree>
    <p:extLst>
      <p:ext uri="{BB962C8B-B14F-4D97-AF65-F5344CB8AC3E}">
        <p14:creationId xmlns:p14="http://schemas.microsoft.com/office/powerpoint/2010/main" val="42335454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60501-506A-3049-B59F-C5708C68152E}" type="datetimeFigureOut">
              <a:rPr lang="en-US" smtClean="0"/>
              <a:t>5/6/2019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F2785-5F26-9145-9DD8-F9C18736EFAC}" type="slidenum">
              <a:rPr lang="en-US" smtClean="0"/>
              <a:t>‹#›</a:t>
            </a:fld>
            <a:endParaRPr lang="en-US" dirty="0"/>
          </a:p>
        </p:txBody>
      </p:sp>
    </p:spTree>
    <p:extLst>
      <p:ext uri="{BB962C8B-B14F-4D97-AF65-F5344CB8AC3E}">
        <p14:creationId xmlns:p14="http://schemas.microsoft.com/office/powerpoint/2010/main" val="230259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UtilityRecognition@wef.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UtilityRecognition@wef.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1555" y="521743"/>
            <a:ext cx="9964174" cy="1325366"/>
          </a:xfrm>
        </p:spPr>
        <p:txBody>
          <a:bodyPr/>
          <a:lstStyle/>
          <a:p>
            <a:pPr algn="l"/>
            <a:r>
              <a:rPr lang="en-US" dirty="0"/>
              <a:t>The Utility of the Future Today</a:t>
            </a:r>
          </a:p>
        </p:txBody>
      </p:sp>
      <p:sp>
        <p:nvSpPr>
          <p:cNvPr id="3" name="Subtitle 2"/>
          <p:cNvSpPr>
            <a:spLocks noGrp="1"/>
          </p:cNvSpPr>
          <p:nvPr>
            <p:ph type="subTitle" idx="1"/>
          </p:nvPr>
        </p:nvSpPr>
        <p:spPr>
          <a:xfrm>
            <a:off x="1215775" y="2247398"/>
            <a:ext cx="9144000" cy="1655762"/>
          </a:xfrm>
        </p:spPr>
        <p:txBody>
          <a:bodyPr/>
          <a:lstStyle/>
          <a:p>
            <a:r>
              <a:rPr lang="en-US" dirty="0"/>
              <a:t>JOINT RECOGNITION PROGRAM</a:t>
            </a:r>
          </a:p>
        </p:txBody>
      </p:sp>
      <p:pic>
        <p:nvPicPr>
          <p:cNvPr id="6" name="Picture 5" descr="epa.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296" y="4112710"/>
            <a:ext cx="1923415" cy="297180"/>
          </a:xfrm>
          <a:prstGeom prst="rect">
            <a:avLst/>
          </a:prstGeom>
          <a:noFill/>
          <a:ln>
            <a:noFill/>
          </a:ln>
        </p:spPr>
      </p:pic>
      <p:pic>
        <p:nvPicPr>
          <p:cNvPr id="9" name="Picture 8" descr="C:\Users\morgan\AppData\Local\Microsoft\Windows\Temporary Internet Files\Content.Outlook\5XUMUP2L\waterreuse-transparen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8866" y="4795970"/>
            <a:ext cx="2138680" cy="359410"/>
          </a:xfrm>
          <a:prstGeom prst="rect">
            <a:avLst/>
          </a:prstGeom>
          <a:noFill/>
          <a:ln>
            <a:noFill/>
          </a:ln>
        </p:spPr>
      </p:pic>
      <p:pic>
        <p:nvPicPr>
          <p:cNvPr id="10" name="Picture 9" descr="WEF Logo"/>
          <p:cNvPicPr/>
          <p:nvPr/>
        </p:nvPicPr>
        <p:blipFill>
          <a:blip r:embed="rId5">
            <a:extLst>
              <a:ext uri="{28A0092B-C50C-407E-A947-70E740481C1C}">
                <a14:useLocalDpi xmlns:a14="http://schemas.microsoft.com/office/drawing/2010/main" val="0"/>
              </a:ext>
            </a:extLst>
          </a:blip>
          <a:srcRect/>
          <a:stretch>
            <a:fillRect/>
          </a:stretch>
        </p:blipFill>
        <p:spPr bwMode="auto">
          <a:xfrm>
            <a:off x="3056451" y="4828990"/>
            <a:ext cx="1973580" cy="409575"/>
          </a:xfrm>
          <a:prstGeom prst="rect">
            <a:avLst/>
          </a:prstGeom>
          <a:noFill/>
          <a:ln>
            <a:noFill/>
          </a:ln>
        </p:spPr>
      </p:pic>
      <p:pic>
        <p:nvPicPr>
          <p:cNvPr id="11" name="Picture 10">
            <a:extLst>
              <a:ext uri="{FF2B5EF4-FFF2-40B4-BE49-F238E27FC236}">
                <a16:creationId xmlns:a16="http://schemas.microsoft.com/office/drawing/2014/main" id="{239CC40A-B5FC-4CCF-B86E-A12C048A241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6273" y="4500549"/>
            <a:ext cx="1432560" cy="877570"/>
          </a:xfrm>
          <a:prstGeom prst="rect">
            <a:avLst/>
          </a:prstGeom>
          <a:noFill/>
          <a:ln>
            <a:noFill/>
          </a:ln>
        </p:spPr>
      </p:pic>
      <p:pic>
        <p:nvPicPr>
          <p:cNvPr id="12" name="Picture 11">
            <a:extLst>
              <a:ext uri="{FF2B5EF4-FFF2-40B4-BE49-F238E27FC236}">
                <a16:creationId xmlns:a16="http://schemas.microsoft.com/office/drawing/2014/main" id="{4642EC5C-45D4-4F3D-A36F-1F526E76D09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7676" y="4035588"/>
            <a:ext cx="1734820" cy="411480"/>
          </a:xfrm>
          <a:prstGeom prst="rect">
            <a:avLst/>
          </a:prstGeom>
          <a:noFill/>
          <a:ln>
            <a:noFill/>
          </a:ln>
        </p:spPr>
      </p:pic>
      <p:pic>
        <p:nvPicPr>
          <p:cNvPr id="13" name="Picture 12">
            <a:extLst>
              <a:ext uri="{FF2B5EF4-FFF2-40B4-BE49-F238E27FC236}">
                <a16:creationId xmlns:a16="http://schemas.microsoft.com/office/drawing/2014/main" id="{E42E11EE-C8BF-4F93-B6CF-DE0612373270}"/>
              </a:ext>
            </a:extLst>
          </p:cNvPr>
          <p:cNvPicPr/>
          <p:nvPr/>
        </p:nvPicPr>
        <p:blipFill>
          <a:blip r:embed="rId8">
            <a:extLst>
              <a:ext uri="{28A0092B-C50C-407E-A947-70E740481C1C}">
                <a14:useLocalDpi xmlns:a14="http://schemas.microsoft.com/office/drawing/2010/main" val="0"/>
              </a:ext>
            </a:extLst>
          </a:blip>
          <a:stretch>
            <a:fillRect/>
          </a:stretch>
        </p:blipFill>
        <p:spPr>
          <a:xfrm>
            <a:off x="236358" y="575224"/>
            <a:ext cx="2445197" cy="1655762"/>
          </a:xfrm>
          <a:prstGeom prst="rect">
            <a:avLst/>
          </a:prstGeom>
        </p:spPr>
      </p:pic>
    </p:spTree>
    <p:extLst>
      <p:ext uri="{BB962C8B-B14F-4D97-AF65-F5344CB8AC3E}">
        <p14:creationId xmlns:p14="http://schemas.microsoft.com/office/powerpoint/2010/main" val="666526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Overview</a:t>
            </a:r>
          </a:p>
        </p:txBody>
      </p:sp>
      <p:sp>
        <p:nvSpPr>
          <p:cNvPr id="5" name="Text Placeholder 4"/>
          <p:cNvSpPr>
            <a:spLocks noGrp="1"/>
          </p:cNvSpPr>
          <p:nvPr>
            <p:ph type="body" idx="1"/>
          </p:nvPr>
        </p:nvSpPr>
        <p:spPr/>
        <p:txBody>
          <a:bodyPr/>
          <a:lstStyle/>
          <a:p>
            <a:r>
              <a:rPr lang="en-US" dirty="0"/>
              <a:t>Rob Greenwood </a:t>
            </a:r>
          </a:p>
          <a:p>
            <a:r>
              <a:rPr lang="en-US" sz="1800" dirty="0"/>
              <a:t>Ross Strategic </a:t>
            </a:r>
          </a:p>
        </p:txBody>
      </p:sp>
    </p:spTree>
    <p:extLst>
      <p:ext uri="{BB962C8B-B14F-4D97-AF65-F5344CB8AC3E}">
        <p14:creationId xmlns:p14="http://schemas.microsoft.com/office/powerpoint/2010/main" val="270165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3980"/>
            <a:ext cx="10515600" cy="1325563"/>
          </a:xfrm>
        </p:spPr>
        <p:txBody>
          <a:bodyPr/>
          <a:lstStyle/>
          <a:p>
            <a:r>
              <a:rPr lang="en-US" dirty="0"/>
              <a:t>Application Process and Recognition</a:t>
            </a:r>
          </a:p>
        </p:txBody>
      </p:sp>
      <p:sp>
        <p:nvSpPr>
          <p:cNvPr id="5" name="Content Placeholder 4"/>
          <p:cNvSpPr>
            <a:spLocks noGrp="1"/>
          </p:cNvSpPr>
          <p:nvPr>
            <p:ph idx="1"/>
          </p:nvPr>
        </p:nvSpPr>
        <p:spPr>
          <a:xfrm>
            <a:off x="838200" y="1256145"/>
            <a:ext cx="10515600" cy="4835093"/>
          </a:xfrm>
        </p:spPr>
        <p:txBody>
          <a:bodyPr>
            <a:normAutofit fontScale="77500" lnSpcReduction="20000"/>
          </a:bodyPr>
          <a:lstStyle/>
          <a:p>
            <a:pPr marL="0" indent="0">
              <a:buNone/>
            </a:pPr>
            <a:r>
              <a:rPr lang="en-US" dirty="0">
                <a:solidFill>
                  <a:schemeClr val="accent1"/>
                </a:solidFill>
              </a:rPr>
              <a:t>Eligible Applicants </a:t>
            </a:r>
          </a:p>
          <a:p>
            <a:r>
              <a:rPr lang="en-US" dirty="0"/>
              <a:t>Public and private water sector utilities of all sizes</a:t>
            </a:r>
          </a:p>
          <a:p>
            <a:r>
              <a:rPr lang="en-US" dirty="0"/>
              <a:t>Applicants must have no major permit violations for the past year prior to application </a:t>
            </a:r>
          </a:p>
          <a:p>
            <a:pPr marL="0" indent="0">
              <a:spcBef>
                <a:spcPts val="2400"/>
              </a:spcBef>
              <a:buNone/>
            </a:pPr>
            <a:r>
              <a:rPr lang="en-US" dirty="0">
                <a:solidFill>
                  <a:schemeClr val="accent1"/>
                </a:solidFill>
              </a:rPr>
              <a:t>Program Membership</a:t>
            </a:r>
          </a:p>
          <a:p>
            <a:pPr>
              <a:lnSpc>
                <a:spcPct val="120000"/>
              </a:lnSpc>
              <a:spcBef>
                <a:spcPts val="0"/>
              </a:spcBef>
              <a:spcAft>
                <a:spcPts val="200"/>
              </a:spcAft>
            </a:pPr>
            <a:r>
              <a:rPr lang="en-US" b="1" dirty="0"/>
              <a:t>Utility of the Future Today recognition is granted for a three-year period: </a:t>
            </a:r>
            <a:r>
              <a:rPr lang="en-US" dirty="0"/>
              <a:t>Utilities that received recognition in 2017 or 2018 may submit materials to be recognized in one additional Activity Area.  After three years, program members must renew their recognition. </a:t>
            </a:r>
          </a:p>
          <a:p>
            <a:pPr marL="0" indent="0">
              <a:lnSpc>
                <a:spcPct val="120000"/>
              </a:lnSpc>
              <a:spcBef>
                <a:spcPts val="2400"/>
              </a:spcBef>
              <a:buNone/>
            </a:pPr>
            <a:r>
              <a:rPr lang="en-US" dirty="0">
                <a:solidFill>
                  <a:schemeClr val="accent1"/>
                </a:solidFill>
              </a:rPr>
              <a:t>Application Submission</a:t>
            </a:r>
          </a:p>
          <a:p>
            <a:r>
              <a:rPr lang="en-US" dirty="0"/>
              <a:t>Submitted as a Word document </a:t>
            </a:r>
          </a:p>
          <a:p>
            <a:r>
              <a:rPr lang="en-US" dirty="0"/>
              <a:t>Send to: </a:t>
            </a:r>
            <a:r>
              <a:rPr lang="en-US" dirty="0">
                <a:hlinkClick r:id="rId3"/>
              </a:rPr>
              <a:t>UtilityRecognition@wef.org</a:t>
            </a:r>
            <a:r>
              <a:rPr lang="en-US" dirty="0"/>
              <a:t> </a:t>
            </a:r>
          </a:p>
          <a:p>
            <a:r>
              <a:rPr lang="en-US" dirty="0"/>
              <a:t>Deadline: 5:00pm Eastern Time, May 31</a:t>
            </a:r>
            <a:r>
              <a:rPr lang="en-US" baseline="30000" dirty="0"/>
              <a:t>st</a:t>
            </a:r>
            <a:r>
              <a:rPr lang="en-US" dirty="0"/>
              <a:t> </a:t>
            </a:r>
          </a:p>
        </p:txBody>
      </p:sp>
    </p:spTree>
    <p:extLst>
      <p:ext uri="{BB962C8B-B14F-4D97-AF65-F5344CB8AC3E}">
        <p14:creationId xmlns:p14="http://schemas.microsoft.com/office/powerpoint/2010/main" val="234069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Sections </a:t>
            </a:r>
          </a:p>
        </p:txBody>
      </p:sp>
      <p:sp>
        <p:nvSpPr>
          <p:cNvPr id="3" name="Content Placeholder 2"/>
          <p:cNvSpPr>
            <a:spLocks noGrp="1"/>
          </p:cNvSpPr>
          <p:nvPr>
            <p:ph idx="1"/>
          </p:nvPr>
        </p:nvSpPr>
        <p:spPr/>
        <p:txBody>
          <a:bodyPr/>
          <a:lstStyle/>
          <a:p>
            <a:pPr marL="0" indent="0">
              <a:buNone/>
            </a:pPr>
            <a:r>
              <a:rPr lang="en-US" dirty="0">
                <a:solidFill>
                  <a:schemeClr val="accent1"/>
                </a:solidFill>
              </a:rPr>
              <a:t>Part 1: Background Information </a:t>
            </a:r>
          </a:p>
          <a:p>
            <a:pPr marL="0" indent="0">
              <a:buNone/>
            </a:pPr>
            <a:r>
              <a:rPr lang="en-US" dirty="0">
                <a:solidFill>
                  <a:schemeClr val="accent1"/>
                </a:solidFill>
              </a:rPr>
              <a:t>Part 2: </a:t>
            </a:r>
            <a:r>
              <a:rPr lang="en-US" i="1" dirty="0">
                <a:solidFill>
                  <a:schemeClr val="accent1"/>
                </a:solidFill>
              </a:rPr>
              <a:t>Utility of the Future Today </a:t>
            </a:r>
            <a:r>
              <a:rPr lang="en-US" dirty="0">
                <a:solidFill>
                  <a:schemeClr val="accent1"/>
                </a:solidFill>
              </a:rPr>
              <a:t>Organizational Culture Narrative </a:t>
            </a:r>
          </a:p>
          <a:p>
            <a:pPr marL="0" indent="0">
              <a:buNone/>
            </a:pPr>
            <a:r>
              <a:rPr lang="en-US" dirty="0">
                <a:solidFill>
                  <a:schemeClr val="accent1"/>
                </a:solidFill>
              </a:rPr>
              <a:t>Part 3: </a:t>
            </a:r>
            <a:r>
              <a:rPr lang="en-US" i="1" dirty="0">
                <a:solidFill>
                  <a:schemeClr val="accent1"/>
                </a:solidFill>
              </a:rPr>
              <a:t>Utility of the Future Today </a:t>
            </a:r>
            <a:r>
              <a:rPr lang="en-US" dirty="0">
                <a:solidFill>
                  <a:schemeClr val="accent1"/>
                </a:solidFill>
              </a:rPr>
              <a:t>Activity Area Responses</a:t>
            </a:r>
          </a:p>
          <a:p>
            <a:pPr marL="0" indent="0">
              <a:buNone/>
            </a:pPr>
            <a:r>
              <a:rPr lang="en-US" dirty="0">
                <a:solidFill>
                  <a:schemeClr val="accent1"/>
                </a:solidFill>
              </a:rPr>
              <a:t>Part 4: Signed Certification Statement </a:t>
            </a:r>
          </a:p>
        </p:txBody>
      </p:sp>
    </p:spTree>
    <p:extLst>
      <p:ext uri="{BB962C8B-B14F-4D97-AF65-F5344CB8AC3E}">
        <p14:creationId xmlns:p14="http://schemas.microsoft.com/office/powerpoint/2010/main" val="280744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Background Information </a:t>
            </a:r>
          </a:p>
        </p:txBody>
      </p:sp>
      <p:sp>
        <p:nvSpPr>
          <p:cNvPr id="3" name="Content Placeholder 2"/>
          <p:cNvSpPr>
            <a:spLocks noGrp="1"/>
          </p:cNvSpPr>
          <p:nvPr>
            <p:ph idx="1"/>
          </p:nvPr>
        </p:nvSpPr>
        <p:spPr>
          <a:xfrm>
            <a:off x="838200" y="1514267"/>
            <a:ext cx="5461000" cy="4452424"/>
          </a:xfrm>
        </p:spPr>
        <p:txBody>
          <a:bodyPr>
            <a:normAutofit/>
          </a:bodyPr>
          <a:lstStyle/>
          <a:p>
            <a:r>
              <a:rPr lang="en-US" dirty="0"/>
              <a:t>Recognition will apply on a utility-wide basis</a:t>
            </a:r>
          </a:p>
          <a:p>
            <a:r>
              <a:rPr lang="en-US" dirty="0"/>
              <a:t>Provide basic information about the utility </a:t>
            </a:r>
          </a:p>
          <a:p>
            <a:r>
              <a:rPr lang="en-US" dirty="0"/>
              <a:t>Designate a single point of contact</a:t>
            </a:r>
          </a:p>
          <a:p>
            <a:r>
              <a:rPr lang="en-US" dirty="0"/>
              <a:t>Specify if, and in what Activity Areas, the utility has been recognized in past years</a:t>
            </a:r>
          </a:p>
          <a:p>
            <a:endParaRPr lang="en-US" dirty="0"/>
          </a:p>
        </p:txBody>
      </p:sp>
      <p:pic>
        <p:nvPicPr>
          <p:cNvPr id="4" name="Picture 3">
            <a:extLst>
              <a:ext uri="{FF2B5EF4-FFF2-40B4-BE49-F238E27FC236}">
                <a16:creationId xmlns:a16="http://schemas.microsoft.com/office/drawing/2014/main" id="{471AC059-7145-46EF-B7EB-98366B8A690D}"/>
              </a:ext>
            </a:extLst>
          </p:cNvPr>
          <p:cNvPicPr>
            <a:picLocks noChangeAspect="1"/>
          </p:cNvPicPr>
          <p:nvPr/>
        </p:nvPicPr>
        <p:blipFill>
          <a:blip r:embed="rId3"/>
          <a:stretch>
            <a:fillRect/>
          </a:stretch>
        </p:blipFill>
        <p:spPr>
          <a:xfrm>
            <a:off x="7025515" y="1514267"/>
            <a:ext cx="4870377" cy="424049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131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721"/>
            <a:ext cx="10515600" cy="1325563"/>
          </a:xfrm>
        </p:spPr>
        <p:txBody>
          <a:bodyPr/>
          <a:lstStyle/>
          <a:p>
            <a:r>
              <a:rPr lang="en-US" dirty="0"/>
              <a:t>Part 2: </a:t>
            </a:r>
            <a:r>
              <a:rPr lang="en-US" i="1" dirty="0"/>
              <a:t>Organizational Culture </a:t>
            </a:r>
            <a:r>
              <a:rPr lang="en-US" dirty="0"/>
              <a:t>Narrative</a:t>
            </a:r>
          </a:p>
        </p:txBody>
      </p:sp>
      <p:sp>
        <p:nvSpPr>
          <p:cNvPr id="3" name="Content Placeholder 2"/>
          <p:cNvSpPr>
            <a:spLocks noGrp="1"/>
          </p:cNvSpPr>
          <p:nvPr>
            <p:ph idx="1"/>
          </p:nvPr>
        </p:nvSpPr>
        <p:spPr>
          <a:xfrm>
            <a:off x="838200" y="3121266"/>
            <a:ext cx="8780428" cy="3164732"/>
          </a:xfrm>
        </p:spPr>
        <p:txBody>
          <a:bodyPr>
            <a:normAutofit/>
          </a:bodyPr>
          <a:lstStyle/>
          <a:p>
            <a:r>
              <a:rPr lang="en-US" dirty="0"/>
              <a:t>Each applicant </a:t>
            </a:r>
            <a:r>
              <a:rPr lang="en-US" i="1" dirty="0"/>
              <a:t>must</a:t>
            </a:r>
            <a:r>
              <a:rPr lang="en-US" dirty="0"/>
              <a:t> submit a narrative that provides an overview of its programs and practices relative to their utility’s Organizational Culture, in support of the Utility of the Future model. </a:t>
            </a:r>
          </a:p>
          <a:p>
            <a:r>
              <a:rPr lang="en-US" dirty="0"/>
              <a:t>Should provide highlights for all other Activity Areas for which the applicant seeks recognition. </a:t>
            </a:r>
          </a:p>
          <a:p>
            <a:r>
              <a:rPr lang="en-US" dirty="0"/>
              <a:t>A 500-1500 word narrative.</a:t>
            </a:r>
          </a:p>
        </p:txBody>
      </p:sp>
      <p:pic>
        <p:nvPicPr>
          <p:cNvPr id="4" name="Picture 3"/>
          <p:cNvPicPr>
            <a:picLocks noChangeAspect="1"/>
          </p:cNvPicPr>
          <p:nvPr/>
        </p:nvPicPr>
        <p:blipFill>
          <a:blip r:embed="rId3"/>
          <a:stretch>
            <a:fillRect/>
          </a:stretch>
        </p:blipFill>
        <p:spPr>
          <a:xfrm>
            <a:off x="9618628" y="3456707"/>
            <a:ext cx="2358219" cy="2493850"/>
          </a:xfrm>
          <a:prstGeom prst="rect">
            <a:avLst/>
          </a:prstGeom>
        </p:spPr>
      </p:pic>
      <p:sp>
        <p:nvSpPr>
          <p:cNvPr id="5" name="Content Placeholder 2"/>
          <p:cNvSpPr txBox="1">
            <a:spLocks/>
          </p:cNvSpPr>
          <p:nvPr/>
        </p:nvSpPr>
        <p:spPr>
          <a:xfrm>
            <a:off x="661648" y="1124825"/>
            <a:ext cx="10949887" cy="1349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i="1" dirty="0">
                <a:solidFill>
                  <a:srgbClr val="00B0F0"/>
                </a:solidFill>
              </a:rPr>
              <a:t>“Utility of the Future Organizational Culture emphasizes a collaborative workplace that inspires and embraces continual improvement and learning through a high level of employee, community, and stakeholder engagement.”</a:t>
            </a:r>
          </a:p>
          <a:p>
            <a:pPr marL="0" indent="0">
              <a:buFont typeface="Arial" panose="020B0604020202020204" pitchFamily="34" charset="0"/>
              <a:buNone/>
            </a:pPr>
            <a:endParaRPr lang="en-US" dirty="0"/>
          </a:p>
          <a:p>
            <a:endParaRPr lang="en-US" dirty="0"/>
          </a:p>
        </p:txBody>
      </p:sp>
      <p:sp>
        <p:nvSpPr>
          <p:cNvPr id="7" name="Rectangle 6"/>
          <p:cNvSpPr/>
          <p:nvPr/>
        </p:nvSpPr>
        <p:spPr>
          <a:xfrm>
            <a:off x="919384" y="2489011"/>
            <a:ext cx="10434416" cy="523220"/>
          </a:xfrm>
          <a:prstGeom prst="rect">
            <a:avLst/>
          </a:prstGeom>
        </p:spPr>
        <p:txBody>
          <a:bodyPr wrap="square">
            <a:spAutoFit/>
          </a:bodyPr>
          <a:lstStyle/>
          <a:p>
            <a:r>
              <a:rPr lang="en-US" sz="2800" b="1" dirty="0">
                <a:solidFill>
                  <a:prstClr val="black"/>
                </a:solidFill>
              </a:rPr>
              <a:t>Organizational Culture is the backbone of a Utility of the Future.</a:t>
            </a:r>
            <a:r>
              <a:rPr lang="en-US" sz="2800" dirty="0">
                <a:solidFill>
                  <a:prstClr val="black"/>
                </a:solidFill>
              </a:rPr>
              <a:t> </a:t>
            </a:r>
            <a:endParaRPr lang="en-US" dirty="0"/>
          </a:p>
        </p:txBody>
      </p:sp>
    </p:spTree>
    <p:extLst>
      <p:ext uri="{BB962C8B-B14F-4D97-AF65-F5344CB8AC3E}">
        <p14:creationId xmlns:p14="http://schemas.microsoft.com/office/powerpoint/2010/main" val="183135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9E5AC2-08B1-4F0E-97AE-4D5ADB76A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818" y="3700901"/>
            <a:ext cx="3067686" cy="230176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816864" y="210629"/>
            <a:ext cx="11608218" cy="1325563"/>
          </a:xfrm>
        </p:spPr>
        <p:txBody>
          <a:bodyPr/>
          <a:lstStyle/>
          <a:p>
            <a:r>
              <a:rPr lang="en-US" dirty="0"/>
              <a:t>Part 3: </a:t>
            </a:r>
            <a:r>
              <a:rPr lang="en-US" i="1" dirty="0"/>
              <a:t>Utility of the Future Today</a:t>
            </a:r>
            <a:r>
              <a:rPr lang="en-US" dirty="0"/>
              <a:t> Activity Areas</a:t>
            </a:r>
          </a:p>
        </p:txBody>
      </p:sp>
      <p:sp>
        <p:nvSpPr>
          <p:cNvPr id="3" name="Content Placeholder 2"/>
          <p:cNvSpPr>
            <a:spLocks noGrp="1"/>
          </p:cNvSpPr>
          <p:nvPr>
            <p:ph idx="1"/>
          </p:nvPr>
        </p:nvSpPr>
        <p:spPr>
          <a:xfrm>
            <a:off x="859536" y="1499616"/>
            <a:ext cx="10494264" cy="4681728"/>
          </a:xfrm>
        </p:spPr>
        <p:txBody>
          <a:bodyPr>
            <a:normAutofit/>
          </a:bodyPr>
          <a:lstStyle/>
          <a:p>
            <a:pPr marL="0" indent="0">
              <a:buNone/>
            </a:pPr>
            <a:r>
              <a:rPr lang="en-US" sz="3200" dirty="0"/>
              <a:t>Applicants must submit an Organizational Culture narrative and a description of one of the seven Activity Areas: </a:t>
            </a:r>
          </a:p>
          <a:p>
            <a:pPr marL="971550" lvl="1" indent="-514350">
              <a:buFont typeface="+mj-lt"/>
              <a:buAutoNum type="arabicPeriod"/>
            </a:pPr>
            <a:r>
              <a:rPr lang="en-US" sz="3200" dirty="0"/>
              <a:t>Beneficial Biosolids Use </a:t>
            </a:r>
          </a:p>
          <a:p>
            <a:pPr marL="971550" lvl="1" indent="-514350">
              <a:buFont typeface="+mj-lt"/>
              <a:buAutoNum type="arabicPeriod"/>
            </a:pPr>
            <a:r>
              <a:rPr lang="en-US" sz="3200" dirty="0"/>
              <a:t>Partnering &amp; Engagement</a:t>
            </a:r>
          </a:p>
          <a:p>
            <a:pPr marL="971550" lvl="1" indent="-514350">
              <a:buFont typeface="+mj-lt"/>
              <a:buAutoNum type="arabicPeriod"/>
            </a:pPr>
            <a:r>
              <a:rPr lang="en-US" sz="3200" dirty="0"/>
              <a:t>Energy Efficiency</a:t>
            </a:r>
          </a:p>
          <a:p>
            <a:pPr marL="971550" lvl="1" indent="-514350">
              <a:buFont typeface="+mj-lt"/>
              <a:buAutoNum type="arabicPeriod"/>
            </a:pPr>
            <a:r>
              <a:rPr lang="en-US" sz="3200" dirty="0"/>
              <a:t>Energy Generation &amp; Recovery</a:t>
            </a:r>
          </a:p>
          <a:p>
            <a:pPr marL="971550" lvl="1" indent="-514350">
              <a:buFont typeface="+mj-lt"/>
              <a:buAutoNum type="arabicPeriod"/>
            </a:pPr>
            <a:r>
              <a:rPr lang="en-US" sz="3200" dirty="0"/>
              <a:t>Nutrient Reduction &amp; Materials Recovery </a:t>
            </a:r>
          </a:p>
          <a:p>
            <a:pPr marL="971550" lvl="1" indent="-514350">
              <a:buFont typeface="+mj-lt"/>
              <a:buAutoNum type="arabicPeriod"/>
            </a:pPr>
            <a:r>
              <a:rPr lang="en-US" sz="3200" dirty="0"/>
              <a:t>Water Reuse </a:t>
            </a:r>
          </a:p>
          <a:p>
            <a:pPr marL="971550" lvl="1" indent="-514350">
              <a:buFont typeface="+mj-lt"/>
              <a:buAutoNum type="arabicPeriod"/>
            </a:pPr>
            <a:r>
              <a:rPr lang="en-US" sz="3200" dirty="0"/>
              <a:t>Watershed Stewardship</a:t>
            </a:r>
          </a:p>
        </p:txBody>
      </p:sp>
    </p:spTree>
    <p:extLst>
      <p:ext uri="{BB962C8B-B14F-4D97-AF65-F5344CB8AC3E}">
        <p14:creationId xmlns:p14="http://schemas.microsoft.com/office/powerpoint/2010/main" val="186118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a:t>
            </a:r>
            <a:r>
              <a:rPr lang="en-US" i="1" dirty="0"/>
              <a:t>Utility of the Future Today</a:t>
            </a:r>
            <a:r>
              <a:rPr lang="en-US" dirty="0"/>
              <a:t> Activity Areas</a:t>
            </a:r>
          </a:p>
        </p:txBody>
      </p:sp>
      <p:sp>
        <p:nvSpPr>
          <p:cNvPr id="3" name="Content Placeholder 2"/>
          <p:cNvSpPr>
            <a:spLocks noGrp="1"/>
          </p:cNvSpPr>
          <p:nvPr>
            <p:ph idx="1"/>
          </p:nvPr>
        </p:nvSpPr>
        <p:spPr>
          <a:xfrm>
            <a:off x="838200" y="4700789"/>
            <a:ext cx="10515600" cy="1300766"/>
          </a:xfrm>
        </p:spPr>
        <p:txBody>
          <a:bodyPr>
            <a:normAutofit/>
          </a:bodyPr>
          <a:lstStyle/>
          <a:p>
            <a:pPr marL="0" indent="0">
              <a:buNone/>
            </a:pPr>
            <a:r>
              <a:rPr lang="en-US" dirty="0"/>
              <a:t>Activity Area descriptions help to frame the Activity Area so that the applicant knows what types of items will be relevant in their response.</a:t>
            </a:r>
          </a:p>
        </p:txBody>
      </p:sp>
      <p:pic>
        <p:nvPicPr>
          <p:cNvPr id="6" name="Picture 5">
            <a:extLst>
              <a:ext uri="{FF2B5EF4-FFF2-40B4-BE49-F238E27FC236}">
                <a16:creationId xmlns:a16="http://schemas.microsoft.com/office/drawing/2014/main" id="{C7463596-7993-4191-992E-820680816399}"/>
              </a:ext>
            </a:extLst>
          </p:cNvPr>
          <p:cNvPicPr>
            <a:picLocks noChangeAspect="1"/>
          </p:cNvPicPr>
          <p:nvPr/>
        </p:nvPicPr>
        <p:blipFill>
          <a:blip r:embed="rId3"/>
          <a:stretch>
            <a:fillRect/>
          </a:stretch>
        </p:blipFill>
        <p:spPr>
          <a:xfrm>
            <a:off x="1296121" y="2029835"/>
            <a:ext cx="9599757" cy="1915391"/>
          </a:xfrm>
          <a:prstGeom prst="rect">
            <a:avLst/>
          </a:prstGeom>
          <a:ln w="9525" cap="sq">
            <a:solidFill>
              <a:schemeClr val="bg1">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7363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8" y="97706"/>
            <a:ext cx="10515600" cy="1325563"/>
          </a:xfrm>
        </p:spPr>
        <p:txBody>
          <a:bodyPr/>
          <a:lstStyle/>
          <a:p>
            <a:r>
              <a:rPr lang="en-US" dirty="0"/>
              <a:t>Part 3: </a:t>
            </a:r>
            <a:r>
              <a:rPr lang="en-US" i="1" dirty="0"/>
              <a:t>Utility of the Future Today</a:t>
            </a:r>
            <a:r>
              <a:rPr lang="en-US" dirty="0"/>
              <a:t> </a:t>
            </a:r>
            <a:br>
              <a:rPr lang="en-US" dirty="0"/>
            </a:br>
            <a:r>
              <a:rPr lang="en-US" dirty="0"/>
              <a:t>Activity Area Description</a:t>
            </a:r>
          </a:p>
        </p:txBody>
      </p:sp>
      <p:sp>
        <p:nvSpPr>
          <p:cNvPr id="3" name="Content Placeholder 2"/>
          <p:cNvSpPr>
            <a:spLocks noGrp="1"/>
          </p:cNvSpPr>
          <p:nvPr>
            <p:ph idx="1"/>
          </p:nvPr>
        </p:nvSpPr>
        <p:spPr>
          <a:xfrm>
            <a:off x="904126" y="1602770"/>
            <a:ext cx="10828528" cy="4604850"/>
          </a:xfrm>
        </p:spPr>
        <p:txBody>
          <a:bodyPr>
            <a:normAutofit/>
          </a:bodyPr>
          <a:lstStyle/>
          <a:p>
            <a:r>
              <a:rPr lang="en-US" dirty="0"/>
              <a:t>Purpose: Demonstrate robust engagement in that Activity Area.</a:t>
            </a:r>
          </a:p>
          <a:p>
            <a:r>
              <a:rPr lang="en-US" dirty="0"/>
              <a:t>Three Components: </a:t>
            </a:r>
          </a:p>
          <a:p>
            <a:pPr lvl="1"/>
            <a:r>
              <a:rPr lang="en-US" dirty="0"/>
              <a:t>Overview Paragraph</a:t>
            </a:r>
          </a:p>
          <a:p>
            <a:pPr lvl="1"/>
            <a:r>
              <a:rPr lang="en-US" dirty="0"/>
              <a:t>Question and Answer</a:t>
            </a:r>
          </a:p>
          <a:p>
            <a:pPr lvl="1"/>
            <a:r>
              <a:rPr lang="en-US" dirty="0"/>
              <a:t>Performance Measures and Results </a:t>
            </a:r>
            <a:r>
              <a:rPr lang="en-US" dirty="0">
                <a:solidFill>
                  <a:srgbClr val="FF0000"/>
                </a:solidFill>
              </a:rPr>
              <a:t>– 2 options for some Activity Areas</a:t>
            </a:r>
            <a:endParaRPr lang="en-US" dirty="0"/>
          </a:p>
          <a:p>
            <a:r>
              <a:rPr lang="en-US" dirty="0"/>
              <a:t>Example activities and measures are provided in Appendices 1 and 2.</a:t>
            </a:r>
          </a:p>
          <a:p>
            <a:r>
              <a:rPr lang="en-US" dirty="0"/>
              <a:t>Description should be no more than 2000 words.</a:t>
            </a:r>
          </a:p>
        </p:txBody>
      </p:sp>
    </p:spTree>
    <p:extLst>
      <p:ext uri="{BB962C8B-B14F-4D97-AF65-F5344CB8AC3E}">
        <p14:creationId xmlns:p14="http://schemas.microsoft.com/office/powerpoint/2010/main" val="3197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8" y="97706"/>
            <a:ext cx="10515600" cy="1325563"/>
          </a:xfrm>
        </p:spPr>
        <p:txBody>
          <a:bodyPr/>
          <a:lstStyle/>
          <a:p>
            <a:r>
              <a:rPr lang="en-US" dirty="0"/>
              <a:t>Part 3: Performance Measures and Results Options</a:t>
            </a:r>
          </a:p>
        </p:txBody>
      </p:sp>
      <p:pic>
        <p:nvPicPr>
          <p:cNvPr id="4" name="Content Placeholder 3">
            <a:extLst>
              <a:ext uri="{FF2B5EF4-FFF2-40B4-BE49-F238E27FC236}">
                <a16:creationId xmlns:a16="http://schemas.microsoft.com/office/drawing/2014/main" id="{2C0177D6-8E54-49AF-8B6E-BD3B085C86BF}"/>
              </a:ext>
            </a:extLst>
          </p:cNvPr>
          <p:cNvPicPr>
            <a:picLocks noGrp="1"/>
          </p:cNvPicPr>
          <p:nvPr>
            <p:ph idx="1"/>
          </p:nvPr>
        </p:nvPicPr>
        <p:blipFill>
          <a:blip r:embed="rId3"/>
          <a:stretch>
            <a:fillRect/>
          </a:stretch>
        </p:blipFill>
        <p:spPr bwMode="auto">
          <a:xfrm>
            <a:off x="112770" y="1423269"/>
            <a:ext cx="4607788" cy="4603750"/>
          </a:xfrm>
          <a:prstGeom prst="rect">
            <a:avLst/>
          </a:prstGeom>
          <a:noFill/>
          <a:ln>
            <a:noFill/>
          </a:ln>
        </p:spPr>
      </p:pic>
      <p:sp>
        <p:nvSpPr>
          <p:cNvPr id="8" name="TextBox 7">
            <a:extLst>
              <a:ext uri="{FF2B5EF4-FFF2-40B4-BE49-F238E27FC236}">
                <a16:creationId xmlns:a16="http://schemas.microsoft.com/office/drawing/2014/main" id="{49F1CE50-21E9-407B-A2BE-BF8F8587BEF0}"/>
              </a:ext>
            </a:extLst>
          </p:cNvPr>
          <p:cNvSpPr txBox="1"/>
          <p:nvPr/>
        </p:nvSpPr>
        <p:spPr>
          <a:xfrm>
            <a:off x="5633466" y="1486373"/>
            <a:ext cx="1768626" cy="523220"/>
          </a:xfrm>
          <a:prstGeom prst="rect">
            <a:avLst/>
          </a:prstGeom>
          <a:noFill/>
        </p:spPr>
        <p:txBody>
          <a:bodyPr wrap="none" rtlCol="0">
            <a:spAutoFit/>
          </a:bodyPr>
          <a:lstStyle/>
          <a:p>
            <a:r>
              <a:rPr lang="en-US" sz="2800" b="1" dirty="0"/>
              <a:t>Option 1…</a:t>
            </a:r>
          </a:p>
        </p:txBody>
      </p:sp>
      <p:sp>
        <p:nvSpPr>
          <p:cNvPr id="9" name="Oval 8">
            <a:extLst>
              <a:ext uri="{FF2B5EF4-FFF2-40B4-BE49-F238E27FC236}">
                <a16:creationId xmlns:a16="http://schemas.microsoft.com/office/drawing/2014/main" id="{4F3683FC-0CE4-494C-BAA4-375AA9C7108D}"/>
              </a:ext>
            </a:extLst>
          </p:cNvPr>
          <p:cNvSpPr/>
          <p:nvPr/>
        </p:nvSpPr>
        <p:spPr>
          <a:xfrm>
            <a:off x="1095309" y="4165599"/>
            <a:ext cx="617029" cy="63499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social media post&#10;&#10;Description generated with very high confidence">
            <a:extLst>
              <a:ext uri="{FF2B5EF4-FFF2-40B4-BE49-F238E27FC236}">
                <a16:creationId xmlns:a16="http://schemas.microsoft.com/office/drawing/2014/main" id="{09ED1DB9-3CC0-4C39-9C7B-AA080CD98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400" y="2729412"/>
            <a:ext cx="7096860" cy="2071187"/>
          </a:xfrm>
          <a:prstGeom prst="rect">
            <a:avLst/>
          </a:prstGeom>
        </p:spPr>
      </p:pic>
      <p:sp>
        <p:nvSpPr>
          <p:cNvPr id="12" name="Oval 11">
            <a:extLst>
              <a:ext uri="{FF2B5EF4-FFF2-40B4-BE49-F238E27FC236}">
                <a16:creationId xmlns:a16="http://schemas.microsoft.com/office/drawing/2014/main" id="{4FF14BF9-D736-4D60-951A-7DE31F8DEDC1}"/>
              </a:ext>
            </a:extLst>
          </p:cNvPr>
          <p:cNvSpPr/>
          <p:nvPr/>
        </p:nvSpPr>
        <p:spPr>
          <a:xfrm>
            <a:off x="1970180" y="4464709"/>
            <a:ext cx="962660" cy="97002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A2A2790-6EFD-4172-87A4-6682B0FFEA0B}"/>
              </a:ext>
            </a:extLst>
          </p:cNvPr>
          <p:cNvSpPr/>
          <p:nvPr/>
        </p:nvSpPr>
        <p:spPr>
          <a:xfrm>
            <a:off x="2890646" y="3979698"/>
            <a:ext cx="1059053" cy="97002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3848226-1172-4F35-8B4D-E5933F5C47B8}"/>
              </a:ext>
            </a:extLst>
          </p:cNvPr>
          <p:cNvSpPr/>
          <p:nvPr/>
        </p:nvSpPr>
        <p:spPr>
          <a:xfrm>
            <a:off x="1336040" y="2133204"/>
            <a:ext cx="962660" cy="85657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3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8" y="97706"/>
            <a:ext cx="10515600" cy="1325563"/>
          </a:xfrm>
        </p:spPr>
        <p:txBody>
          <a:bodyPr/>
          <a:lstStyle/>
          <a:p>
            <a:r>
              <a:rPr lang="en-US" dirty="0"/>
              <a:t>Part 3: Performance Measures and Results Options</a:t>
            </a:r>
          </a:p>
        </p:txBody>
      </p:sp>
      <p:pic>
        <p:nvPicPr>
          <p:cNvPr id="7" name="Content Placeholder 6" descr="A screenshot of a social media post&#10;&#10;Description automatically generated">
            <a:extLst>
              <a:ext uri="{FF2B5EF4-FFF2-40B4-BE49-F238E27FC236}">
                <a16:creationId xmlns:a16="http://schemas.microsoft.com/office/drawing/2014/main" id="{395B9B41-C1DD-4456-8E40-F4EAF8347C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4619" y="1172896"/>
            <a:ext cx="7633095" cy="5048215"/>
          </a:xfrm>
        </p:spPr>
      </p:pic>
      <p:sp>
        <p:nvSpPr>
          <p:cNvPr id="8" name="TextBox 7">
            <a:extLst>
              <a:ext uri="{FF2B5EF4-FFF2-40B4-BE49-F238E27FC236}">
                <a16:creationId xmlns:a16="http://schemas.microsoft.com/office/drawing/2014/main" id="{1AC3F679-7956-4072-A744-B55C7901AE7A}"/>
              </a:ext>
            </a:extLst>
          </p:cNvPr>
          <p:cNvSpPr txBox="1"/>
          <p:nvPr/>
        </p:nvSpPr>
        <p:spPr>
          <a:xfrm>
            <a:off x="544286" y="1709057"/>
            <a:ext cx="3227614" cy="3939540"/>
          </a:xfrm>
          <a:prstGeom prst="rect">
            <a:avLst/>
          </a:prstGeom>
          <a:noFill/>
        </p:spPr>
        <p:txBody>
          <a:bodyPr wrap="square" rtlCol="0">
            <a:spAutoFit/>
          </a:bodyPr>
          <a:lstStyle/>
          <a:p>
            <a:r>
              <a:rPr lang="en-US" sz="2400" b="1" dirty="0"/>
              <a:t>WEF Resource Recovery Baseline Report Survey Template</a:t>
            </a:r>
          </a:p>
          <a:p>
            <a:endParaRPr lang="en-US" sz="2400" dirty="0"/>
          </a:p>
          <a:p>
            <a:pPr marL="285750" indent="-285750">
              <a:buFont typeface="Arial" panose="020B0604020202020204" pitchFamily="34" charset="0"/>
              <a:buChar char="•"/>
            </a:pPr>
            <a:r>
              <a:rPr lang="en-US" sz="2200" dirty="0"/>
              <a:t>Beneficial Biosolids Reuse</a:t>
            </a:r>
          </a:p>
          <a:p>
            <a:pPr marL="285750" indent="-285750">
              <a:buFont typeface="Arial" panose="020B0604020202020204" pitchFamily="34" charset="0"/>
              <a:buChar char="•"/>
            </a:pPr>
            <a:r>
              <a:rPr lang="en-US" sz="2200" dirty="0"/>
              <a:t>Water Reuse</a:t>
            </a:r>
          </a:p>
          <a:p>
            <a:pPr marL="285750" indent="-285750">
              <a:buFont typeface="Arial" panose="020B0604020202020204" pitchFamily="34" charset="0"/>
              <a:buChar char="•"/>
            </a:pPr>
            <a:r>
              <a:rPr lang="en-US" sz="2200" dirty="0"/>
              <a:t>Nutrient Reduction And Materials Recovery</a:t>
            </a:r>
          </a:p>
          <a:p>
            <a:pPr marL="285750" indent="-285750">
              <a:buFont typeface="Arial" panose="020B0604020202020204" pitchFamily="34" charset="0"/>
              <a:buChar char="•"/>
            </a:pPr>
            <a:r>
              <a:rPr lang="en-US" sz="2200" dirty="0"/>
              <a:t>Energy Generation And Recovery</a:t>
            </a:r>
          </a:p>
        </p:txBody>
      </p:sp>
      <p:sp>
        <p:nvSpPr>
          <p:cNvPr id="5" name="TextBox 4">
            <a:extLst>
              <a:ext uri="{FF2B5EF4-FFF2-40B4-BE49-F238E27FC236}">
                <a16:creationId xmlns:a16="http://schemas.microsoft.com/office/drawing/2014/main" id="{061EA194-CB0F-464A-A20E-4726C5AE156B}"/>
              </a:ext>
            </a:extLst>
          </p:cNvPr>
          <p:cNvSpPr txBox="1"/>
          <p:nvPr/>
        </p:nvSpPr>
        <p:spPr>
          <a:xfrm>
            <a:off x="4258362" y="663158"/>
            <a:ext cx="1734962" cy="523220"/>
          </a:xfrm>
          <a:prstGeom prst="rect">
            <a:avLst/>
          </a:prstGeom>
          <a:noFill/>
        </p:spPr>
        <p:txBody>
          <a:bodyPr wrap="none" rtlCol="0">
            <a:spAutoFit/>
          </a:bodyPr>
          <a:lstStyle/>
          <a:p>
            <a:r>
              <a:rPr lang="en-US" sz="2800" b="1" dirty="0"/>
              <a:t>Option 2…</a:t>
            </a:r>
          </a:p>
        </p:txBody>
      </p:sp>
    </p:spTree>
    <p:extLst>
      <p:ext uri="{BB962C8B-B14F-4D97-AF65-F5344CB8AC3E}">
        <p14:creationId xmlns:p14="http://schemas.microsoft.com/office/powerpoint/2010/main" val="40358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24892-9383-4A58-889D-2858273F480F}"/>
              </a:ext>
            </a:extLst>
          </p:cNvPr>
          <p:cNvSpPr>
            <a:spLocks noGrp="1"/>
          </p:cNvSpPr>
          <p:nvPr>
            <p:ph type="title"/>
          </p:nvPr>
        </p:nvSpPr>
        <p:spPr/>
        <p:txBody>
          <a:bodyPr/>
          <a:lstStyle/>
          <a:p>
            <a:r>
              <a:rPr lang="en-US" dirty="0"/>
              <a:t>Webinar Logistics</a:t>
            </a:r>
          </a:p>
        </p:txBody>
      </p:sp>
      <p:sp>
        <p:nvSpPr>
          <p:cNvPr id="7" name="Rectangle 6">
            <a:extLst>
              <a:ext uri="{FF2B5EF4-FFF2-40B4-BE49-F238E27FC236}">
                <a16:creationId xmlns:a16="http://schemas.microsoft.com/office/drawing/2014/main" id="{9EC2E233-6F58-466E-8702-3CCEF637D59B}"/>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3" name="Rectangle 2">
            <a:extLst>
              <a:ext uri="{FF2B5EF4-FFF2-40B4-BE49-F238E27FC236}">
                <a16:creationId xmlns:a16="http://schemas.microsoft.com/office/drawing/2014/main" id="{3381AEEB-DA2F-4C97-8D71-053E49B2AE65}"/>
              </a:ext>
            </a:extLst>
          </p:cNvPr>
          <p:cNvSpPr/>
          <p:nvPr/>
        </p:nvSpPr>
        <p:spPr>
          <a:xfrm>
            <a:off x="838200" y="1483270"/>
            <a:ext cx="10058400" cy="3185487"/>
          </a:xfrm>
          <a:prstGeom prst="rect">
            <a:avLst/>
          </a:prstGeom>
        </p:spPr>
        <p:txBody>
          <a:bodyPr wrap="square">
            <a:spAutoFit/>
          </a:bodyPr>
          <a:lstStyle/>
          <a:p>
            <a:r>
              <a:rPr lang="en-US" sz="2800" dirty="0"/>
              <a:t>Participants are in “listen-only” mode to reduce background noise.</a:t>
            </a:r>
          </a:p>
          <a:p>
            <a:endParaRPr lang="en-US" sz="2800" dirty="0"/>
          </a:p>
          <a:p>
            <a:endParaRPr lang="en-US" sz="2800" dirty="0"/>
          </a:p>
          <a:p>
            <a:r>
              <a:rPr lang="en-US" sz="2800" dirty="0"/>
              <a:t>To submit a question, use the </a:t>
            </a:r>
            <a:r>
              <a:rPr lang="en-US" sz="2800" b="1" dirty="0"/>
              <a:t>Q&amp;A function</a:t>
            </a:r>
            <a:r>
              <a:rPr lang="en-US" sz="2800" dirty="0"/>
              <a:t>. </a:t>
            </a:r>
          </a:p>
          <a:p>
            <a:pPr marL="457200" indent="-457200">
              <a:spcBef>
                <a:spcPts val="600"/>
              </a:spcBef>
              <a:buFont typeface="Arial" panose="020B0604020202020204" pitchFamily="34" charset="0"/>
              <a:buChar char="•"/>
            </a:pPr>
            <a:r>
              <a:rPr lang="en-US" sz="2800" dirty="0"/>
              <a:t>Presenters will monitor these questions and respond to as many as possible during the “Q&amp;A” session at the end of the presentation.</a:t>
            </a:r>
          </a:p>
        </p:txBody>
      </p:sp>
      <p:grpSp>
        <p:nvGrpSpPr>
          <p:cNvPr id="6" name="Group 5">
            <a:extLst>
              <a:ext uri="{FF2B5EF4-FFF2-40B4-BE49-F238E27FC236}">
                <a16:creationId xmlns:a16="http://schemas.microsoft.com/office/drawing/2014/main" id="{DBCA4DFF-5852-421A-93E4-24D8B2B0E03A}"/>
              </a:ext>
            </a:extLst>
          </p:cNvPr>
          <p:cNvGrpSpPr/>
          <p:nvPr/>
        </p:nvGrpSpPr>
        <p:grpSpPr>
          <a:xfrm>
            <a:off x="1143000" y="4981030"/>
            <a:ext cx="8674100" cy="787400"/>
            <a:chOff x="2253019" y="5120697"/>
            <a:chExt cx="7558962" cy="648680"/>
          </a:xfrm>
        </p:grpSpPr>
        <p:pic>
          <p:nvPicPr>
            <p:cNvPr id="8" name="Picture 7">
              <a:extLst>
                <a:ext uri="{FF2B5EF4-FFF2-40B4-BE49-F238E27FC236}">
                  <a16:creationId xmlns:a16="http://schemas.microsoft.com/office/drawing/2014/main" id="{8177698D-5B23-460D-A2D7-29BB468FD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019" y="5189570"/>
              <a:ext cx="7558962" cy="579807"/>
            </a:xfrm>
            <a:prstGeom prst="rect">
              <a:avLst/>
            </a:prstGeom>
          </p:spPr>
        </p:pic>
        <p:sp>
          <p:nvSpPr>
            <p:cNvPr id="10" name="Rectangle 9">
              <a:extLst>
                <a:ext uri="{FF2B5EF4-FFF2-40B4-BE49-F238E27FC236}">
                  <a16:creationId xmlns:a16="http://schemas.microsoft.com/office/drawing/2014/main" id="{E75D968C-7FD1-4351-9E7D-9D4BB57557B1}"/>
                </a:ext>
              </a:extLst>
            </p:cNvPr>
            <p:cNvSpPr>
              <a:spLocks noChangeArrowheads="1"/>
            </p:cNvSpPr>
            <p:nvPr/>
          </p:nvSpPr>
          <p:spPr bwMode="auto">
            <a:xfrm>
              <a:off x="6291215" y="5120697"/>
              <a:ext cx="477886" cy="579807"/>
            </a:xfrm>
            <a:prstGeom prst="rect">
              <a:avLst/>
            </a:prstGeom>
            <a:noFill/>
            <a:ln w="9525">
              <a:solidFill>
                <a:srgbClr val="FF0000"/>
              </a:solidFill>
              <a:miter lim="800000"/>
              <a:headEnd/>
              <a:tailEnd/>
            </a:ln>
            <a:effectLst>
              <a:prstShdw prst="shdw17" dist="17961" dir="2700000">
                <a:srgbClr val="990000"/>
              </a:prstShdw>
            </a:effectLst>
          </p:spPr>
          <p:txBody>
            <a:bodyPr wrap="none" anchor="ctr"/>
            <a:lstStyle/>
            <a:p>
              <a:endParaRPr lang="en-US">
                <a:cs typeface="Arial" charset="0"/>
              </a:endParaRPr>
            </a:p>
          </p:txBody>
        </p:sp>
      </p:grpSp>
    </p:spTree>
    <p:extLst>
      <p:ext uri="{BB962C8B-B14F-4D97-AF65-F5344CB8AC3E}">
        <p14:creationId xmlns:p14="http://schemas.microsoft.com/office/powerpoint/2010/main" val="1216797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Signed Certification Statement</a:t>
            </a:r>
          </a:p>
        </p:txBody>
      </p:sp>
      <p:sp>
        <p:nvSpPr>
          <p:cNvPr id="3" name="Content Placeholder 2"/>
          <p:cNvSpPr>
            <a:spLocks noGrp="1"/>
          </p:cNvSpPr>
          <p:nvPr>
            <p:ph idx="1"/>
          </p:nvPr>
        </p:nvSpPr>
        <p:spPr>
          <a:xfrm>
            <a:off x="838200" y="4945487"/>
            <a:ext cx="10778544" cy="1179959"/>
          </a:xfrm>
        </p:spPr>
        <p:txBody>
          <a:bodyPr>
            <a:normAutofit fontScale="92500" lnSpcReduction="10000"/>
          </a:bodyPr>
          <a:lstStyle/>
          <a:p>
            <a:r>
              <a:rPr lang="en-US" dirty="0"/>
              <a:t>Final piece of the application package. </a:t>
            </a:r>
          </a:p>
          <a:p>
            <a:r>
              <a:rPr lang="en-US" dirty="0"/>
              <a:t>Executive director or his/her designee certifies that all information provided is accurate to the best of the applicant organization’s knowledge.</a:t>
            </a:r>
          </a:p>
        </p:txBody>
      </p:sp>
      <p:pic>
        <p:nvPicPr>
          <p:cNvPr id="4" name="Picture 3"/>
          <p:cNvPicPr>
            <a:picLocks noChangeAspect="1"/>
          </p:cNvPicPr>
          <p:nvPr/>
        </p:nvPicPr>
        <p:blipFill rotWithShape="1">
          <a:blip r:embed="rId3"/>
          <a:srcRect l="21045" t="33557" r="20764" b="17361"/>
          <a:stretch/>
        </p:blipFill>
        <p:spPr>
          <a:xfrm>
            <a:off x="2457716" y="1481071"/>
            <a:ext cx="6890197" cy="3267517"/>
          </a:xfrm>
          <a:prstGeom prst="rect">
            <a:avLst/>
          </a:prstGeom>
          <a:ln>
            <a:solidFill>
              <a:schemeClr val="tx1"/>
            </a:solidFill>
          </a:ln>
        </p:spPr>
      </p:pic>
    </p:spTree>
    <p:extLst>
      <p:ext uri="{BB962C8B-B14F-4D97-AF65-F5344CB8AC3E}">
        <p14:creationId xmlns:p14="http://schemas.microsoft.com/office/powerpoint/2010/main" val="1958338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for Recognition </a:t>
            </a:r>
            <a:br>
              <a:rPr lang="en-US" dirty="0"/>
            </a:br>
            <a:r>
              <a:rPr lang="en-US" sz="3200" i="1" dirty="0"/>
              <a:t>How will my application be assessed? </a:t>
            </a:r>
            <a:endParaRPr lang="en-US" sz="4000" dirty="0"/>
          </a:p>
        </p:txBody>
      </p:sp>
      <p:sp>
        <p:nvSpPr>
          <p:cNvPr id="3" name="Content Placeholder 2"/>
          <p:cNvSpPr>
            <a:spLocks noGrp="1"/>
          </p:cNvSpPr>
          <p:nvPr>
            <p:ph idx="1"/>
          </p:nvPr>
        </p:nvSpPr>
        <p:spPr/>
        <p:txBody>
          <a:bodyPr/>
          <a:lstStyle/>
          <a:p>
            <a:r>
              <a:rPr lang="en-US" dirty="0"/>
              <a:t>Successful applicants will demonstrate a </a:t>
            </a:r>
            <a:r>
              <a:rPr lang="en-US" b="1" dirty="0"/>
              <a:t>strong Organizational Culture </a:t>
            </a:r>
            <a:r>
              <a:rPr lang="en-US" dirty="0"/>
              <a:t>and that they are </a:t>
            </a:r>
            <a:r>
              <a:rPr lang="en-US" b="1" dirty="0"/>
              <a:t>engaged in their selected Activity Area in a meaningful and robust manner</a:t>
            </a:r>
            <a:r>
              <a:rPr lang="en-US" dirty="0"/>
              <a:t>, consistent with Utility of the Future concepts. </a:t>
            </a:r>
          </a:p>
          <a:p>
            <a:r>
              <a:rPr lang="en-US" dirty="0"/>
              <a:t>Reviewers will take into consideration an applicant’s current engagement and performance, as well as projected future results that may be described in the narrative portion of the application. </a:t>
            </a:r>
          </a:p>
          <a:p>
            <a:endParaRPr lang="en-US" dirty="0"/>
          </a:p>
        </p:txBody>
      </p:sp>
    </p:spTree>
    <p:extLst>
      <p:ext uri="{BB962C8B-B14F-4D97-AF65-F5344CB8AC3E}">
        <p14:creationId xmlns:p14="http://schemas.microsoft.com/office/powerpoint/2010/main" val="200459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Awards</a:t>
            </a:r>
            <a:br>
              <a:rPr lang="en-US" dirty="0"/>
            </a:br>
            <a:r>
              <a:rPr lang="en-US" sz="3200" i="1" dirty="0"/>
              <a:t>When can/should I reapply? </a:t>
            </a:r>
            <a:endParaRPr lang="en-US" sz="3200" dirty="0"/>
          </a:p>
        </p:txBody>
      </p:sp>
      <p:sp>
        <p:nvSpPr>
          <p:cNvPr id="3" name="Content Placeholder 2"/>
          <p:cNvSpPr>
            <a:spLocks noGrp="1"/>
          </p:cNvSpPr>
          <p:nvPr>
            <p:ph idx="1"/>
          </p:nvPr>
        </p:nvSpPr>
        <p:spPr>
          <a:xfrm>
            <a:off x="910119" y="1825625"/>
            <a:ext cx="10515600" cy="4351338"/>
          </a:xfrm>
        </p:spPr>
        <p:txBody>
          <a:bodyPr>
            <a:normAutofit/>
          </a:bodyPr>
          <a:lstStyle/>
          <a:p>
            <a:r>
              <a:rPr lang="en-US" dirty="0"/>
              <a:t>Recognition is valid for three years; Utilities that received recognition in 2017 or 2018 may submit materials to be recognized in one additional Activity Area in 2019.</a:t>
            </a:r>
          </a:p>
          <a:p>
            <a:r>
              <a:rPr lang="en-US" dirty="0"/>
              <a:t>Recognized utilities may reapply after three years to be recognized again. </a:t>
            </a:r>
          </a:p>
          <a:p>
            <a:r>
              <a:rPr lang="en-US" dirty="0"/>
              <a:t>When reapplying, recognized utilities may either: </a:t>
            </a:r>
          </a:p>
          <a:p>
            <a:pPr lvl="1"/>
            <a:r>
              <a:rPr lang="en-US" dirty="0"/>
              <a:t>Demonstrate that they have made continual improvement and performance advancements in their originally recognized Activity Area(s); </a:t>
            </a:r>
          </a:p>
          <a:p>
            <a:pPr marL="457200" lvl="1" indent="0">
              <a:buNone/>
            </a:pPr>
            <a:r>
              <a:rPr lang="en-US" dirty="0"/>
              <a:t>		AND/OR</a:t>
            </a:r>
            <a:endParaRPr lang="en-US" dirty="0">
              <a:solidFill>
                <a:srgbClr val="FF0000"/>
              </a:solidFill>
            </a:endParaRPr>
          </a:p>
          <a:p>
            <a:pPr lvl="1"/>
            <a:r>
              <a:rPr lang="en-US" dirty="0"/>
              <a:t>Apply for recognition in new Activity Areas. </a:t>
            </a:r>
          </a:p>
        </p:txBody>
      </p:sp>
    </p:spTree>
    <p:extLst>
      <p:ext uri="{BB962C8B-B14F-4D97-AF65-F5344CB8AC3E}">
        <p14:creationId xmlns:p14="http://schemas.microsoft.com/office/powerpoint/2010/main" val="251245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1225" y="5503484"/>
            <a:ext cx="3845926" cy="1169551"/>
          </a:xfrm>
          <a:prstGeom prst="rect">
            <a:avLst/>
          </a:prstGeom>
          <a:noFill/>
        </p:spPr>
        <p:txBody>
          <a:bodyPr wrap="none" rtlCol="0">
            <a:spAutoFit/>
          </a:bodyPr>
          <a:lstStyle/>
          <a:p>
            <a:pPr algn="ctr">
              <a:spcBef>
                <a:spcPts val="600"/>
              </a:spcBef>
            </a:pPr>
            <a:r>
              <a:rPr lang="en-US" sz="2000" b="1" i="1" dirty="0">
                <a:solidFill>
                  <a:srgbClr val="006699"/>
                </a:solidFill>
                <a:latin typeface="Tahoma" panose="020B0604030504040204" pitchFamily="34" charset="0"/>
                <a:ea typeface="Tahoma" panose="020B0604030504040204" pitchFamily="34" charset="0"/>
                <a:cs typeface="Tahoma" panose="020B0604030504040204" pitchFamily="34" charset="0"/>
              </a:rPr>
              <a:t>Utility of the Future Today </a:t>
            </a:r>
          </a:p>
          <a:p>
            <a:pPr algn="ctr">
              <a:spcBef>
                <a:spcPts val="600"/>
              </a:spcBef>
            </a:pPr>
            <a:r>
              <a:rPr lang="en-US" sz="2000" b="1" i="1" dirty="0">
                <a:solidFill>
                  <a:srgbClr val="006699"/>
                </a:solidFill>
                <a:latin typeface="Tahoma" panose="020B0604030504040204" pitchFamily="34" charset="0"/>
                <a:ea typeface="Tahoma" panose="020B0604030504040204" pitchFamily="34" charset="0"/>
                <a:cs typeface="Tahoma" panose="020B0604030504040204" pitchFamily="34" charset="0"/>
              </a:rPr>
              <a:t>2018 Honoree for Category </a:t>
            </a:r>
          </a:p>
          <a:p>
            <a:pPr algn="ctr">
              <a:spcBef>
                <a:spcPts val="600"/>
              </a:spcBef>
            </a:pPr>
            <a:r>
              <a:rPr lang="en-US" sz="2000" b="1" i="1" dirty="0">
                <a:solidFill>
                  <a:srgbClr val="006699"/>
                </a:solidFill>
                <a:latin typeface="Tahoma" panose="020B0604030504040204" pitchFamily="34" charset="0"/>
                <a:ea typeface="Tahoma" panose="020B0604030504040204" pitchFamily="34" charset="0"/>
                <a:cs typeface="Tahoma" panose="020B0604030504040204" pitchFamily="34" charset="0"/>
              </a:rPr>
              <a:t> “Partnering &amp; Engagement”</a:t>
            </a:r>
            <a:endParaRPr lang="en-US" sz="2000" dirty="0"/>
          </a:p>
        </p:txBody>
      </p:sp>
      <p:sp>
        <p:nvSpPr>
          <p:cNvPr id="5" name="Rectangle 4"/>
          <p:cNvSpPr/>
          <p:nvPr/>
        </p:nvSpPr>
        <p:spPr>
          <a:xfrm>
            <a:off x="520700" y="184965"/>
            <a:ext cx="11671300" cy="584775"/>
          </a:xfrm>
          <a:prstGeom prst="rect">
            <a:avLst/>
          </a:prstGeom>
        </p:spPr>
        <p:txBody>
          <a:bodyPr wrap="square">
            <a:spAutoFit/>
          </a:bodyPr>
          <a:lstStyle/>
          <a:p>
            <a:r>
              <a:rPr lang="en-US" sz="3200" b="1" i="1" dirty="0">
                <a:solidFill>
                  <a:srgbClr val="006699"/>
                </a:solidFill>
                <a:latin typeface="Tahoma" panose="020B0604030504040204" pitchFamily="34" charset="0"/>
                <a:ea typeface="Tahoma" panose="020B0604030504040204" pitchFamily="34" charset="0"/>
                <a:cs typeface="Tahoma" panose="020B0604030504040204" pitchFamily="34" charset="0"/>
              </a:rPr>
              <a:t>Water Environment Services</a:t>
            </a:r>
            <a:r>
              <a:rPr lang="en-US" sz="3200" b="1" i="1">
                <a:solidFill>
                  <a:srgbClr val="006699"/>
                </a:solidFill>
                <a:latin typeface="Tahoma" panose="020B0604030504040204" pitchFamily="34" charset="0"/>
                <a:ea typeface="Tahoma" panose="020B0604030504040204" pitchFamily="34" charset="0"/>
                <a:cs typeface="Tahoma" panose="020B0604030504040204" pitchFamily="34" charset="0"/>
              </a:rPr>
              <a:t>, Oregon </a:t>
            </a:r>
            <a:r>
              <a:rPr lang="en-US" sz="3200" b="1" i="1" dirty="0">
                <a:solidFill>
                  <a:srgbClr val="006699"/>
                </a:solidFill>
                <a:latin typeface="Tahoma" panose="020B0604030504040204" pitchFamily="34" charset="0"/>
                <a:ea typeface="Tahoma" panose="020B0604030504040204" pitchFamily="34" charset="0"/>
                <a:cs typeface="Tahoma" panose="020B0604030504040204" pitchFamily="34" charset="0"/>
              </a:rPr>
              <a:t>City  OR</a:t>
            </a:r>
            <a:endParaRPr lang="en-US" sz="32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07" y="923507"/>
            <a:ext cx="3223243" cy="4499831"/>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AEE7FFA-FBC6-40D1-8B0A-CFF1362A1F69}"/>
              </a:ext>
            </a:extLst>
          </p:cNvPr>
          <p:cNvSpPr/>
          <p:nvPr/>
        </p:nvSpPr>
        <p:spPr>
          <a:xfrm>
            <a:off x="4666851" y="5453408"/>
            <a:ext cx="6096000" cy="1477328"/>
          </a:xfrm>
          <a:prstGeom prst="rect">
            <a:avLst/>
          </a:prstGeom>
        </p:spPr>
        <p:txBody>
          <a:bodyPr>
            <a:spAutoFit/>
          </a:bodyPr>
          <a:lstStyle/>
          <a:p>
            <a:pPr algn="ctr"/>
            <a:r>
              <a:rPr lang="en-US" dirty="0">
                <a:solidFill>
                  <a:schemeClr val="bg2">
                    <a:lumMod val="25000"/>
                  </a:schemeClr>
                </a:solidFill>
                <a:latin typeface="Calibri" panose="020F0502020204030204" pitchFamily="34" charset="0"/>
              </a:rPr>
              <a:t>Greg</a:t>
            </a:r>
            <a:r>
              <a:rPr lang="en-US" dirty="0">
                <a:solidFill>
                  <a:schemeClr val="bg2">
                    <a:lumMod val="25000"/>
                  </a:schemeClr>
                </a:solidFill>
              </a:rPr>
              <a:t> </a:t>
            </a:r>
            <a:r>
              <a:rPr lang="en-US" dirty="0">
                <a:solidFill>
                  <a:schemeClr val="bg2">
                    <a:lumMod val="25000"/>
                  </a:schemeClr>
                </a:solidFill>
                <a:latin typeface="Calibri" panose="020F0502020204030204" pitchFamily="34" charset="0"/>
              </a:rPr>
              <a:t>Geist</a:t>
            </a:r>
            <a:r>
              <a:rPr lang="en-US" dirty="0">
                <a:solidFill>
                  <a:schemeClr val="bg2">
                    <a:lumMod val="25000"/>
                  </a:schemeClr>
                </a:solidFill>
              </a:rPr>
              <a:t> </a:t>
            </a:r>
          </a:p>
          <a:p>
            <a:pPr algn="ctr"/>
            <a:r>
              <a:rPr lang="en-US" dirty="0">
                <a:solidFill>
                  <a:schemeClr val="bg2">
                    <a:lumMod val="25000"/>
                  </a:schemeClr>
                </a:solidFill>
                <a:latin typeface="Calibri" panose="020F0502020204030204" pitchFamily="34" charset="0"/>
              </a:rPr>
              <a:t>Director</a:t>
            </a:r>
            <a:r>
              <a:rPr lang="en-US" dirty="0">
                <a:solidFill>
                  <a:schemeClr val="bg2">
                    <a:lumMod val="25000"/>
                  </a:schemeClr>
                </a:solidFill>
              </a:rPr>
              <a:t> </a:t>
            </a:r>
          </a:p>
          <a:p>
            <a:pPr algn="ctr"/>
            <a:r>
              <a:rPr lang="en-US" dirty="0">
                <a:solidFill>
                  <a:schemeClr val="bg2">
                    <a:lumMod val="25000"/>
                  </a:schemeClr>
                </a:solidFill>
                <a:latin typeface="Calibri" panose="020F0502020204030204" pitchFamily="34" charset="0"/>
              </a:rPr>
              <a:t>Water Environment Services</a:t>
            </a:r>
            <a:r>
              <a:rPr lang="en-US" dirty="0">
                <a:solidFill>
                  <a:schemeClr val="bg2">
                    <a:lumMod val="25000"/>
                  </a:schemeClr>
                </a:solidFill>
              </a:rPr>
              <a:t> </a:t>
            </a:r>
          </a:p>
          <a:p>
            <a:pPr algn="ctr"/>
            <a:r>
              <a:rPr lang="en-US" dirty="0">
                <a:solidFill>
                  <a:schemeClr val="bg2">
                    <a:lumMod val="25000"/>
                  </a:schemeClr>
                </a:solidFill>
                <a:latin typeface="Calibri" panose="020F0502020204030204" pitchFamily="34" charset="0"/>
              </a:rPr>
              <a:t>ggeist@clackamas.us</a:t>
            </a:r>
            <a:r>
              <a:rPr lang="en-US" dirty="0">
                <a:solidFill>
                  <a:schemeClr val="bg2">
                    <a:lumMod val="25000"/>
                  </a:schemeClr>
                </a:solidFill>
              </a:rPr>
              <a:t> </a:t>
            </a:r>
          </a:p>
          <a:p>
            <a:endParaRPr lang="en-US" dirty="0"/>
          </a:p>
        </p:txBody>
      </p:sp>
      <p:pic>
        <p:nvPicPr>
          <p:cNvPr id="6" name="Picture 5">
            <a:extLst>
              <a:ext uri="{FF2B5EF4-FFF2-40B4-BE49-F238E27FC236}">
                <a16:creationId xmlns:a16="http://schemas.microsoft.com/office/drawing/2014/main" id="{322A3CA2-F5F9-4706-ACE2-D52806D83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048" y="923507"/>
            <a:ext cx="3340503" cy="4392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411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a:t>
            </a:r>
          </a:p>
        </p:txBody>
      </p:sp>
      <p:grpSp>
        <p:nvGrpSpPr>
          <p:cNvPr id="17" name="Group 16">
            <a:extLst>
              <a:ext uri="{FF2B5EF4-FFF2-40B4-BE49-F238E27FC236}">
                <a16:creationId xmlns:a16="http://schemas.microsoft.com/office/drawing/2014/main" id="{A45E0F7D-117B-4394-A586-FE0F920594C5}"/>
              </a:ext>
            </a:extLst>
          </p:cNvPr>
          <p:cNvGrpSpPr/>
          <p:nvPr/>
        </p:nvGrpSpPr>
        <p:grpSpPr>
          <a:xfrm>
            <a:off x="2583219" y="4823922"/>
            <a:ext cx="7558962" cy="648680"/>
            <a:chOff x="2253019" y="5120697"/>
            <a:chExt cx="7558962" cy="648680"/>
          </a:xfrm>
        </p:grpSpPr>
        <p:pic>
          <p:nvPicPr>
            <p:cNvPr id="18" name="Picture 17">
              <a:extLst>
                <a:ext uri="{FF2B5EF4-FFF2-40B4-BE49-F238E27FC236}">
                  <a16:creationId xmlns:a16="http://schemas.microsoft.com/office/drawing/2014/main" id="{6C130023-A8B6-4D0C-97E7-B0CF250E0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019" y="5189570"/>
              <a:ext cx="7558962" cy="579807"/>
            </a:xfrm>
            <a:prstGeom prst="rect">
              <a:avLst/>
            </a:prstGeom>
          </p:spPr>
        </p:pic>
        <p:sp>
          <p:nvSpPr>
            <p:cNvPr id="19" name="Rectangle 18">
              <a:extLst>
                <a:ext uri="{FF2B5EF4-FFF2-40B4-BE49-F238E27FC236}">
                  <a16:creationId xmlns:a16="http://schemas.microsoft.com/office/drawing/2014/main" id="{221FEFC5-29A3-4DCE-A0A0-61F05BE82BC9}"/>
                </a:ext>
              </a:extLst>
            </p:cNvPr>
            <p:cNvSpPr>
              <a:spLocks noChangeArrowheads="1"/>
            </p:cNvSpPr>
            <p:nvPr/>
          </p:nvSpPr>
          <p:spPr bwMode="auto">
            <a:xfrm>
              <a:off x="6291215" y="5120697"/>
              <a:ext cx="477886" cy="579807"/>
            </a:xfrm>
            <a:prstGeom prst="rect">
              <a:avLst/>
            </a:prstGeom>
            <a:noFill/>
            <a:ln w="9525">
              <a:solidFill>
                <a:srgbClr val="FF0000"/>
              </a:solidFill>
              <a:miter lim="800000"/>
              <a:headEnd/>
              <a:tailEnd/>
            </a:ln>
            <a:effectLst>
              <a:prstShdw prst="shdw17" dist="17961" dir="2700000">
                <a:srgbClr val="990000"/>
              </a:prstShdw>
            </a:effectLst>
          </p:spPr>
          <p:txBody>
            <a:bodyPr wrap="none" anchor="ctr"/>
            <a:lstStyle/>
            <a:p>
              <a:endParaRPr lang="en-US">
                <a:cs typeface="Arial" charset="0"/>
              </a:endParaRPr>
            </a:p>
          </p:txBody>
        </p:sp>
      </p:grpSp>
      <p:sp>
        <p:nvSpPr>
          <p:cNvPr id="2" name="Rectangle 1">
            <a:extLst>
              <a:ext uri="{FF2B5EF4-FFF2-40B4-BE49-F238E27FC236}">
                <a16:creationId xmlns:a16="http://schemas.microsoft.com/office/drawing/2014/main" id="{F8520EB4-DD21-4D7D-AE4A-D0950450F9D5}"/>
              </a:ext>
            </a:extLst>
          </p:cNvPr>
          <p:cNvSpPr/>
          <p:nvPr/>
        </p:nvSpPr>
        <p:spPr>
          <a:xfrm>
            <a:off x="5511799" y="2343835"/>
            <a:ext cx="5848351" cy="1200329"/>
          </a:xfrm>
          <a:prstGeom prst="rect">
            <a:avLst/>
          </a:prstGeom>
        </p:spPr>
        <p:txBody>
          <a:bodyPr wrap="square">
            <a:spAutoFit/>
          </a:bodyPr>
          <a:lstStyle/>
          <a:p>
            <a:pPr marL="800100" lvl="1" indent="-342900">
              <a:buFont typeface="+mj-lt"/>
              <a:buAutoNum type="arabicPeriod"/>
            </a:pPr>
            <a:r>
              <a:rPr lang="en-US" sz="2400" dirty="0"/>
              <a:t>Click Q&amp;A to open the Q&amp;A window.</a:t>
            </a:r>
          </a:p>
          <a:p>
            <a:pPr marL="800100" lvl="1" indent="-342900">
              <a:buFont typeface="+mj-lt"/>
              <a:buAutoNum type="arabicPeriod"/>
            </a:pPr>
            <a:r>
              <a:rPr lang="en-US" sz="2400" dirty="0"/>
              <a:t>Type your question into the Q&amp;A box. Click </a:t>
            </a:r>
            <a:r>
              <a:rPr lang="en-US" sz="2400" b="1" dirty="0"/>
              <a:t>Send</a:t>
            </a:r>
            <a:r>
              <a:rPr lang="en-US" sz="2400" dirty="0"/>
              <a:t>.</a:t>
            </a:r>
          </a:p>
        </p:txBody>
      </p:sp>
    </p:spTree>
    <p:extLst>
      <p:ext uri="{BB962C8B-B14F-4D97-AF65-F5344CB8AC3E}">
        <p14:creationId xmlns:p14="http://schemas.microsoft.com/office/powerpoint/2010/main" val="140174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Reminders</a:t>
            </a:r>
          </a:p>
        </p:txBody>
      </p:sp>
      <p:sp>
        <p:nvSpPr>
          <p:cNvPr id="5" name="Content Placeholder 4"/>
          <p:cNvSpPr>
            <a:spLocks noGrp="1"/>
          </p:cNvSpPr>
          <p:nvPr>
            <p:ph idx="1"/>
          </p:nvPr>
        </p:nvSpPr>
        <p:spPr>
          <a:xfrm>
            <a:off x="838200" y="1469204"/>
            <a:ext cx="10515600" cy="4755598"/>
          </a:xfrm>
        </p:spPr>
        <p:txBody>
          <a:bodyPr/>
          <a:lstStyle/>
          <a:p>
            <a:r>
              <a:rPr lang="en-US" dirty="0"/>
              <a:t>There is an FAQ document on the UOTF Website; you can also send questions to </a:t>
            </a:r>
            <a:r>
              <a:rPr lang="en-US" dirty="0">
                <a:hlinkClick r:id="rId3"/>
              </a:rPr>
              <a:t>UtilityRecognition@wef.org</a:t>
            </a:r>
            <a:r>
              <a:rPr lang="en-US" dirty="0"/>
              <a:t> </a:t>
            </a:r>
          </a:p>
          <a:p>
            <a:endParaRPr lang="en-US" dirty="0"/>
          </a:p>
          <a:p>
            <a:pPr marL="0" indent="0">
              <a:buNone/>
            </a:pPr>
            <a:r>
              <a:rPr lang="en-US" dirty="0">
                <a:solidFill>
                  <a:schemeClr val="accent1"/>
                </a:solidFill>
              </a:rPr>
              <a:t>Application Submission</a:t>
            </a:r>
          </a:p>
          <a:p>
            <a:r>
              <a:rPr lang="en-US" dirty="0"/>
              <a:t>Submitted as a Word document </a:t>
            </a:r>
          </a:p>
          <a:p>
            <a:r>
              <a:rPr lang="en-US" dirty="0"/>
              <a:t>Send to: </a:t>
            </a:r>
            <a:r>
              <a:rPr lang="en-US" dirty="0">
                <a:hlinkClick r:id="rId3"/>
              </a:rPr>
              <a:t>UtilityRecognition@wef.org</a:t>
            </a:r>
            <a:r>
              <a:rPr lang="en-US" dirty="0"/>
              <a:t> </a:t>
            </a:r>
          </a:p>
          <a:p>
            <a:r>
              <a:rPr lang="en-US" dirty="0"/>
              <a:t>Deadline: 5:00pm Eastern Time, May 31</a:t>
            </a:r>
            <a:r>
              <a:rPr lang="en-US" baseline="30000" dirty="0"/>
              <a:t>st</a:t>
            </a:r>
            <a:r>
              <a:rPr lang="en-US" dirty="0"/>
              <a:t> </a:t>
            </a:r>
          </a:p>
          <a:p>
            <a:r>
              <a:rPr lang="en-US" dirty="0"/>
              <a:t>Applicants will be informed whether or not they were selected for recognition by or before July 12</a:t>
            </a:r>
            <a:r>
              <a:rPr lang="en-US" baseline="30000" dirty="0"/>
              <a:t>th</a:t>
            </a:r>
            <a:r>
              <a:rPr lang="en-US" dirty="0"/>
              <a:t>, 2019</a:t>
            </a:r>
            <a:r>
              <a:rPr lang="en-US" baseline="30000" dirty="0"/>
              <a:t>  </a:t>
            </a:r>
            <a:r>
              <a:rPr lang="en-US" sz="3200" baseline="30000" dirty="0"/>
              <a:t>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34667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Closing Remarks</a:t>
            </a:r>
          </a:p>
        </p:txBody>
      </p:sp>
      <p:sp>
        <p:nvSpPr>
          <p:cNvPr id="8" name="Text Placeholder 7"/>
          <p:cNvSpPr>
            <a:spLocks noGrp="1"/>
          </p:cNvSpPr>
          <p:nvPr>
            <p:ph type="body" idx="1"/>
          </p:nvPr>
        </p:nvSpPr>
        <p:spPr>
          <a:xfrm>
            <a:off x="984250" y="4672085"/>
            <a:ext cx="8099714" cy="952354"/>
          </a:xfrm>
        </p:spPr>
        <p:txBody>
          <a:bodyPr>
            <a:normAutofit/>
          </a:bodyPr>
          <a:lstStyle/>
          <a:p>
            <a:r>
              <a:rPr lang="en-US" dirty="0"/>
              <a:t>Jim Horne, </a:t>
            </a:r>
            <a:r>
              <a:rPr lang="en-US" sz="1800" dirty="0"/>
              <a:t>U.S. EPA</a:t>
            </a:r>
            <a:endParaRPr lang="en-US" dirty="0">
              <a:highlight>
                <a:srgbClr val="FFFF00"/>
              </a:highlight>
            </a:endParaRPr>
          </a:p>
          <a:p>
            <a:endParaRPr lang="en-US" sz="1800" dirty="0"/>
          </a:p>
        </p:txBody>
      </p:sp>
    </p:spTree>
    <p:extLst>
      <p:ext uri="{BB962C8B-B14F-4D97-AF65-F5344CB8AC3E}">
        <p14:creationId xmlns:p14="http://schemas.microsoft.com/office/powerpoint/2010/main" val="2427757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237"/>
            <a:ext cx="12192000" cy="1365609"/>
          </a:xfrm>
        </p:spPr>
        <p:txBody>
          <a:bodyPr/>
          <a:lstStyle/>
          <a:p>
            <a:pPr algn="ctr"/>
            <a:r>
              <a:rPr lang="en-US" dirty="0">
                <a:solidFill>
                  <a:schemeClr val="bg1"/>
                </a:solidFill>
              </a:rPr>
              <a:t>Thank you! </a:t>
            </a:r>
          </a:p>
        </p:txBody>
      </p:sp>
      <p:pic>
        <p:nvPicPr>
          <p:cNvPr id="12" name="Picture 11" descr="epa.png">
            <a:extLst>
              <a:ext uri="{FF2B5EF4-FFF2-40B4-BE49-F238E27FC236}">
                <a16:creationId xmlns:a16="http://schemas.microsoft.com/office/drawing/2014/main" id="{90092041-0379-41FF-8F24-3083A31F0B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4620" y="4564773"/>
            <a:ext cx="1923415" cy="297180"/>
          </a:xfrm>
          <a:prstGeom prst="rect">
            <a:avLst/>
          </a:prstGeom>
          <a:noFill/>
          <a:ln>
            <a:noFill/>
          </a:ln>
        </p:spPr>
      </p:pic>
      <p:pic>
        <p:nvPicPr>
          <p:cNvPr id="13" name="Picture 12" descr="C:\Users\morgan\AppData\Local\Microsoft\Windows\Temporary Internet Files\Content.Outlook\5XUMUP2L\waterreuse-transparent.png">
            <a:extLst>
              <a:ext uri="{FF2B5EF4-FFF2-40B4-BE49-F238E27FC236}">
                <a16:creationId xmlns:a16="http://schemas.microsoft.com/office/drawing/2014/main" id="{E903E3EE-3E23-4615-93A0-94DDE2E84F9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7190" y="5248033"/>
            <a:ext cx="2138680" cy="359410"/>
          </a:xfrm>
          <a:prstGeom prst="rect">
            <a:avLst/>
          </a:prstGeom>
          <a:noFill/>
          <a:ln>
            <a:noFill/>
          </a:ln>
        </p:spPr>
      </p:pic>
      <p:pic>
        <p:nvPicPr>
          <p:cNvPr id="14" name="Picture 13" descr="WEF Logo">
            <a:extLst>
              <a:ext uri="{FF2B5EF4-FFF2-40B4-BE49-F238E27FC236}">
                <a16:creationId xmlns:a16="http://schemas.microsoft.com/office/drawing/2014/main" id="{CDB0179E-ED73-42CD-AF13-4543F7F8D55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644775" y="5281053"/>
            <a:ext cx="1973580" cy="409575"/>
          </a:xfrm>
          <a:prstGeom prst="rect">
            <a:avLst/>
          </a:prstGeom>
          <a:noFill/>
          <a:ln>
            <a:noFill/>
          </a:ln>
        </p:spPr>
      </p:pic>
      <p:pic>
        <p:nvPicPr>
          <p:cNvPr id="15" name="Picture 14">
            <a:extLst>
              <a:ext uri="{FF2B5EF4-FFF2-40B4-BE49-F238E27FC236}">
                <a16:creationId xmlns:a16="http://schemas.microsoft.com/office/drawing/2014/main" id="{402F0902-8551-48D5-BD54-34A0E4D7F35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4597" y="4952612"/>
            <a:ext cx="1432560" cy="877570"/>
          </a:xfrm>
          <a:prstGeom prst="rect">
            <a:avLst/>
          </a:prstGeom>
          <a:noFill/>
          <a:ln>
            <a:noFill/>
          </a:ln>
        </p:spPr>
      </p:pic>
      <p:pic>
        <p:nvPicPr>
          <p:cNvPr id="16" name="Picture 15">
            <a:extLst>
              <a:ext uri="{FF2B5EF4-FFF2-40B4-BE49-F238E27FC236}">
                <a16:creationId xmlns:a16="http://schemas.microsoft.com/office/drawing/2014/main" id="{226E60CC-0728-4E4D-828E-183432AF81A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4487651"/>
            <a:ext cx="1734820" cy="411480"/>
          </a:xfrm>
          <a:prstGeom prst="rect">
            <a:avLst/>
          </a:prstGeom>
          <a:noFill/>
          <a:ln>
            <a:noFill/>
          </a:ln>
        </p:spPr>
      </p:pic>
      <p:pic>
        <p:nvPicPr>
          <p:cNvPr id="17" name="Picture 16">
            <a:extLst>
              <a:ext uri="{FF2B5EF4-FFF2-40B4-BE49-F238E27FC236}">
                <a16:creationId xmlns:a16="http://schemas.microsoft.com/office/drawing/2014/main" id="{E047967E-3454-4564-BD6D-12765994B09A}"/>
              </a:ext>
            </a:extLst>
          </p:cNvPr>
          <p:cNvPicPr/>
          <p:nvPr/>
        </p:nvPicPr>
        <p:blipFill>
          <a:blip r:embed="rId8">
            <a:extLst>
              <a:ext uri="{28A0092B-C50C-407E-A947-70E740481C1C}">
                <a14:useLocalDpi xmlns:a14="http://schemas.microsoft.com/office/drawing/2010/main" val="0"/>
              </a:ext>
            </a:extLst>
          </a:blip>
          <a:stretch>
            <a:fillRect/>
          </a:stretch>
        </p:blipFill>
        <p:spPr>
          <a:xfrm>
            <a:off x="3944620" y="1838083"/>
            <a:ext cx="3018790" cy="2133600"/>
          </a:xfrm>
          <a:prstGeom prst="rect">
            <a:avLst/>
          </a:prstGeom>
        </p:spPr>
      </p:pic>
    </p:spTree>
    <p:extLst>
      <p:ext uri="{BB962C8B-B14F-4D97-AF65-F5344CB8AC3E}">
        <p14:creationId xmlns:p14="http://schemas.microsoft.com/office/powerpoint/2010/main" val="24521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925" y="0"/>
            <a:ext cx="11360150" cy="2852737"/>
          </a:xfrm>
        </p:spPr>
        <p:txBody>
          <a:bodyPr/>
          <a:lstStyle/>
          <a:p>
            <a:r>
              <a:rPr lang="en-US" dirty="0"/>
              <a:t>Welcome and Introductory Remarks</a:t>
            </a:r>
          </a:p>
        </p:txBody>
      </p:sp>
      <p:sp>
        <p:nvSpPr>
          <p:cNvPr id="8" name="Text Placeholder 7"/>
          <p:cNvSpPr>
            <a:spLocks noGrp="1"/>
          </p:cNvSpPr>
          <p:nvPr>
            <p:ph type="body" idx="1"/>
          </p:nvPr>
        </p:nvSpPr>
        <p:spPr>
          <a:xfrm>
            <a:off x="4852008" y="3927802"/>
            <a:ext cx="8099714" cy="952354"/>
          </a:xfrm>
        </p:spPr>
        <p:txBody>
          <a:bodyPr>
            <a:normAutofit lnSpcReduction="10000"/>
          </a:bodyPr>
          <a:lstStyle/>
          <a:p>
            <a:r>
              <a:rPr lang="en-US" sz="2800" dirty="0"/>
              <a:t>Jim Horne, </a:t>
            </a:r>
            <a:r>
              <a:rPr lang="en-US" sz="2000" dirty="0"/>
              <a:t>U.S. EPA</a:t>
            </a:r>
          </a:p>
          <a:p>
            <a:r>
              <a:rPr lang="en-US" sz="2800" dirty="0"/>
              <a:t>Linda Kelly, </a:t>
            </a:r>
            <a:r>
              <a:rPr lang="en-US" sz="2000" dirty="0"/>
              <a:t>Water Environment Federation </a:t>
            </a:r>
            <a:endParaRPr lang="en-US" sz="1800" dirty="0"/>
          </a:p>
        </p:txBody>
      </p:sp>
      <p:pic>
        <p:nvPicPr>
          <p:cNvPr id="6" name="Picture 5">
            <a:extLst>
              <a:ext uri="{FF2B5EF4-FFF2-40B4-BE49-F238E27FC236}">
                <a16:creationId xmlns:a16="http://schemas.microsoft.com/office/drawing/2014/main" id="{1E935D03-B515-456B-A51A-B25E50976CEF}"/>
              </a:ext>
            </a:extLst>
          </p:cNvPr>
          <p:cNvPicPr/>
          <p:nvPr/>
        </p:nvPicPr>
        <p:blipFill>
          <a:blip r:embed="rId3">
            <a:extLst>
              <a:ext uri="{28A0092B-C50C-407E-A947-70E740481C1C}">
                <a14:useLocalDpi xmlns:a14="http://schemas.microsoft.com/office/drawing/2010/main" val="0"/>
              </a:ext>
            </a:extLst>
          </a:blip>
          <a:stretch>
            <a:fillRect/>
          </a:stretch>
        </p:blipFill>
        <p:spPr>
          <a:xfrm>
            <a:off x="1229781" y="3289738"/>
            <a:ext cx="3089971" cy="2332128"/>
          </a:xfrm>
          <a:prstGeom prst="rect">
            <a:avLst/>
          </a:prstGeom>
        </p:spPr>
      </p:pic>
    </p:spTree>
    <p:extLst>
      <p:ext uri="{BB962C8B-B14F-4D97-AF65-F5344CB8AC3E}">
        <p14:creationId xmlns:p14="http://schemas.microsoft.com/office/powerpoint/2010/main" val="252246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6073"/>
            <a:ext cx="10515600" cy="1325563"/>
          </a:xfrm>
        </p:spPr>
        <p:txBody>
          <a:bodyPr/>
          <a:lstStyle/>
          <a:p>
            <a:r>
              <a:rPr lang="en-US" dirty="0"/>
              <a:t>The Utility of the Future Today</a:t>
            </a:r>
          </a:p>
        </p:txBody>
      </p:sp>
      <p:sp>
        <p:nvSpPr>
          <p:cNvPr id="6" name="Content Placeholder 5"/>
          <p:cNvSpPr>
            <a:spLocks noGrp="1"/>
          </p:cNvSpPr>
          <p:nvPr>
            <p:ph idx="1"/>
          </p:nvPr>
        </p:nvSpPr>
        <p:spPr>
          <a:xfrm>
            <a:off x="609023" y="1259038"/>
            <a:ext cx="7610067" cy="3933391"/>
          </a:xfrm>
        </p:spPr>
        <p:txBody>
          <a:bodyPr>
            <a:noAutofit/>
          </a:bodyPr>
          <a:lstStyle/>
          <a:p>
            <a:r>
              <a:rPr lang="en-US" dirty="0"/>
              <a:t>The face of the wastewater industry is changing rapidly; new challenges and opportunities in the industry require creative solutions.</a:t>
            </a:r>
          </a:p>
          <a:p>
            <a:endParaRPr lang="en-US" dirty="0"/>
          </a:p>
          <a:p>
            <a:r>
              <a:rPr lang="en-US" dirty="0"/>
              <a:t>In 2013, NACWA, WEF, and WERF published the </a:t>
            </a:r>
            <a:r>
              <a:rPr lang="en-US" i="1" dirty="0"/>
              <a:t>Utility of the Future Blueprint</a:t>
            </a:r>
            <a:r>
              <a:rPr lang="en-US" dirty="0"/>
              <a:t> document. </a:t>
            </a:r>
          </a:p>
          <a:p>
            <a:endParaRPr lang="en-US" dirty="0"/>
          </a:p>
          <a:p>
            <a:r>
              <a:rPr lang="en-US" dirty="0"/>
              <a:t>The </a:t>
            </a:r>
            <a:r>
              <a:rPr lang="en-US" i="1" dirty="0"/>
              <a:t>Utility of the Future Blueprint</a:t>
            </a:r>
            <a:r>
              <a:rPr lang="en-US" dirty="0"/>
              <a:t> lays out a new vision for the industry, focusing on resource recovery, watershed protection, culture change, and community partnering. </a:t>
            </a:r>
          </a:p>
        </p:txBody>
      </p:sp>
      <p:pic>
        <p:nvPicPr>
          <p:cNvPr id="4" name="Picture 3"/>
          <p:cNvPicPr>
            <a:picLocks noChangeAspect="1"/>
          </p:cNvPicPr>
          <p:nvPr/>
        </p:nvPicPr>
        <p:blipFill>
          <a:blip r:embed="rId3"/>
          <a:stretch>
            <a:fillRect/>
          </a:stretch>
        </p:blipFill>
        <p:spPr>
          <a:xfrm>
            <a:off x="8448267" y="1401636"/>
            <a:ext cx="3375212" cy="40378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604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Utility of the Future Today</a:t>
            </a:r>
          </a:p>
        </p:txBody>
      </p:sp>
      <p:sp>
        <p:nvSpPr>
          <p:cNvPr id="3" name="Content Placeholder 2"/>
          <p:cNvSpPr>
            <a:spLocks noGrp="1"/>
          </p:cNvSpPr>
          <p:nvPr>
            <p:ph idx="1"/>
          </p:nvPr>
        </p:nvSpPr>
        <p:spPr>
          <a:xfrm>
            <a:off x="838200" y="1483809"/>
            <a:ext cx="10922876" cy="4351338"/>
          </a:xfrm>
        </p:spPr>
        <p:txBody>
          <a:bodyPr>
            <a:noAutofit/>
          </a:bodyPr>
          <a:lstStyle/>
          <a:p>
            <a:r>
              <a:rPr lang="en-US" dirty="0"/>
              <a:t>In 2015, WEF reached out to other partnering organizations, including EPA, about a joint recognition program for utilities of all sizes. </a:t>
            </a:r>
          </a:p>
          <a:p>
            <a:endParaRPr lang="en-US" dirty="0"/>
          </a:p>
          <a:p>
            <a:r>
              <a:rPr lang="en-US" dirty="0"/>
              <a:t>Building on the vision outlined in the </a:t>
            </a:r>
            <a:r>
              <a:rPr lang="en-US" i="1" dirty="0"/>
              <a:t>Blueprint</a:t>
            </a:r>
            <a:r>
              <a:rPr lang="en-US" dirty="0"/>
              <a:t>, the Recognition Program is designed to: </a:t>
            </a:r>
          </a:p>
          <a:p>
            <a:pPr lvl="1"/>
            <a:r>
              <a:rPr lang="en-US" dirty="0"/>
              <a:t>further promote and enable the emergence of this new business model for the entire water sector; </a:t>
            </a:r>
          </a:p>
          <a:p>
            <a:pPr lvl="1"/>
            <a:r>
              <a:rPr lang="en-US" dirty="0"/>
              <a:t>provide recognition for those achieving these outcomes; </a:t>
            </a:r>
          </a:p>
          <a:p>
            <a:pPr lvl="1"/>
            <a:r>
              <a:rPr lang="en-US" dirty="0"/>
              <a:t>encourage peer-to-peer learning among utility members of the Recognition Program and with other utilities.</a:t>
            </a:r>
          </a:p>
          <a:p>
            <a:endParaRPr lang="en-US" dirty="0"/>
          </a:p>
        </p:txBody>
      </p:sp>
      <p:pic>
        <p:nvPicPr>
          <p:cNvPr id="5" name="Picture 4" descr="epa.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8213" y="5807546"/>
            <a:ext cx="1923415" cy="297180"/>
          </a:xfrm>
          <a:prstGeom prst="rect">
            <a:avLst/>
          </a:prstGeom>
          <a:noFill/>
          <a:ln>
            <a:noFill/>
          </a:ln>
        </p:spPr>
      </p:pic>
      <p:pic>
        <p:nvPicPr>
          <p:cNvPr id="6" name="Picture 5" descr="C:\Users\morgan\AppData\Local\Microsoft\Windows\Temporary Internet Files\Content.Outlook\5XUMUP2L\waterreuse-transparen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6301" y="5776431"/>
            <a:ext cx="2138680" cy="359410"/>
          </a:xfrm>
          <a:prstGeom prst="rect">
            <a:avLst/>
          </a:prstGeom>
          <a:noFill/>
          <a:ln>
            <a:noFill/>
          </a:ln>
        </p:spPr>
      </p:pic>
      <p:pic>
        <p:nvPicPr>
          <p:cNvPr id="7" name="Picture 6" descr="WEF Logo"/>
          <p:cNvPicPr/>
          <p:nvPr/>
        </p:nvPicPr>
        <p:blipFill>
          <a:blip r:embed="rId5">
            <a:extLst>
              <a:ext uri="{28A0092B-C50C-407E-A947-70E740481C1C}">
                <a14:useLocalDpi xmlns:a14="http://schemas.microsoft.com/office/drawing/2010/main" val="0"/>
              </a:ext>
            </a:extLst>
          </a:blip>
          <a:srcRect/>
          <a:stretch>
            <a:fillRect/>
          </a:stretch>
        </p:blipFill>
        <p:spPr bwMode="auto">
          <a:xfrm>
            <a:off x="2862182" y="5837238"/>
            <a:ext cx="1973580" cy="409575"/>
          </a:xfrm>
          <a:prstGeom prst="rect">
            <a:avLst/>
          </a:prstGeom>
          <a:noFill/>
          <a:ln>
            <a:noFill/>
          </a:ln>
        </p:spPr>
      </p:pic>
      <p:pic>
        <p:nvPicPr>
          <p:cNvPr id="8" name="Picture 7">
            <a:extLst>
              <a:ext uri="{FF2B5EF4-FFF2-40B4-BE49-F238E27FC236}">
                <a16:creationId xmlns:a16="http://schemas.microsoft.com/office/drawing/2014/main" id="{239CC40A-B5FC-4CCF-B86E-A12C048A241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5237" y="5517351"/>
            <a:ext cx="1432560" cy="877570"/>
          </a:xfrm>
          <a:prstGeom prst="rect">
            <a:avLst/>
          </a:prstGeom>
          <a:noFill/>
          <a:ln>
            <a:noFill/>
          </a:ln>
        </p:spPr>
      </p:pic>
      <p:pic>
        <p:nvPicPr>
          <p:cNvPr id="9" name="Picture 8">
            <a:extLst>
              <a:ext uri="{FF2B5EF4-FFF2-40B4-BE49-F238E27FC236}">
                <a16:creationId xmlns:a16="http://schemas.microsoft.com/office/drawing/2014/main" id="{4642EC5C-45D4-4F3D-A36F-1F526E76D09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574" y="5835147"/>
            <a:ext cx="1734820" cy="411480"/>
          </a:xfrm>
          <a:prstGeom prst="rect">
            <a:avLst/>
          </a:prstGeom>
          <a:noFill/>
          <a:ln>
            <a:noFill/>
          </a:ln>
        </p:spPr>
      </p:pic>
    </p:spTree>
    <p:extLst>
      <p:ext uri="{BB962C8B-B14F-4D97-AF65-F5344CB8AC3E}">
        <p14:creationId xmlns:p14="http://schemas.microsoft.com/office/powerpoint/2010/main" val="164888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Utility of the Future Today</a:t>
            </a:r>
          </a:p>
        </p:txBody>
      </p:sp>
      <p:sp>
        <p:nvSpPr>
          <p:cNvPr id="3" name="Content Placeholder 2"/>
          <p:cNvSpPr>
            <a:spLocks noGrp="1"/>
          </p:cNvSpPr>
          <p:nvPr>
            <p:ph idx="1"/>
          </p:nvPr>
        </p:nvSpPr>
        <p:spPr>
          <a:xfrm>
            <a:off x="559904" y="1516501"/>
            <a:ext cx="7322855" cy="1912499"/>
          </a:xfrm>
        </p:spPr>
        <p:txBody>
          <a:bodyPr>
            <a:normAutofit/>
          </a:bodyPr>
          <a:lstStyle/>
          <a:p>
            <a:r>
              <a:rPr lang="en-US" i="1" dirty="0"/>
              <a:t>The </a:t>
            </a:r>
            <a:r>
              <a:rPr lang="en-US" dirty="0"/>
              <a:t>program launched in 2016</a:t>
            </a:r>
          </a:p>
          <a:p>
            <a:endParaRPr lang="en-US" dirty="0"/>
          </a:p>
          <a:p>
            <a:pPr lvl="1"/>
            <a:r>
              <a:rPr lang="en-US" dirty="0"/>
              <a:t>Designed by utility partners, with input from staff from the partnering organizations </a:t>
            </a:r>
          </a:p>
          <a:p>
            <a:pPr marL="457200" lvl="1" indent="0">
              <a:buNone/>
            </a:pPr>
            <a:endParaRPr lang="en-US" dirty="0"/>
          </a:p>
        </p:txBody>
      </p:sp>
      <p:pic>
        <p:nvPicPr>
          <p:cNvPr id="6" name="Picture 5">
            <a:extLst>
              <a:ext uri="{FF2B5EF4-FFF2-40B4-BE49-F238E27FC236}">
                <a16:creationId xmlns:a16="http://schemas.microsoft.com/office/drawing/2014/main" id="{8E189141-B866-40EF-AE00-2B2B2917BC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5007" y="600452"/>
            <a:ext cx="3762704" cy="282854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FDCC970-37D8-4B70-8D5C-4B520FD63E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903" y="3692834"/>
            <a:ext cx="6053808" cy="233287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EF610CCF-1097-4A8F-9C16-BA75EBE253F5}"/>
              </a:ext>
            </a:extLst>
          </p:cNvPr>
          <p:cNvSpPr txBox="1"/>
          <p:nvPr/>
        </p:nvSpPr>
        <p:spPr>
          <a:xfrm>
            <a:off x="559904" y="3469649"/>
            <a:ext cx="5367930" cy="2824363"/>
          </a:xfrm>
          <a:prstGeom prst="rect">
            <a:avLst/>
          </a:prstGeom>
          <a:noFill/>
        </p:spPr>
        <p:txBody>
          <a:bodyPr wrap="square" rtlCol="0">
            <a:spAutoFit/>
          </a:bodyPr>
          <a:lstStyle/>
          <a:p>
            <a:pPr marL="685800" lvl="1" indent="-228600">
              <a:lnSpc>
                <a:spcPct val="90000"/>
              </a:lnSpc>
              <a:spcBef>
                <a:spcPts val="500"/>
              </a:spcBef>
              <a:buFont typeface="Arial" panose="020B0604020202020204" pitchFamily="34" charset="0"/>
              <a:buChar char="•"/>
            </a:pPr>
            <a:r>
              <a:rPr lang="en-US" sz="2400" dirty="0">
                <a:solidFill>
                  <a:prstClr val="black"/>
                </a:solidFill>
              </a:rPr>
              <a:t>It is a </a:t>
            </a:r>
            <a:r>
              <a:rPr lang="en-US" sz="2400" u="sng" dirty="0">
                <a:solidFill>
                  <a:prstClr val="black"/>
                </a:solidFill>
              </a:rPr>
              <a:t>recognition program</a:t>
            </a:r>
            <a:r>
              <a:rPr lang="en-US" sz="2400" dirty="0">
                <a:solidFill>
                  <a:prstClr val="black"/>
                </a:solidFill>
              </a:rPr>
              <a:t> – applicants are evaluated based on program criteria, not against each other</a:t>
            </a:r>
          </a:p>
          <a:p>
            <a:pPr marL="685800" lvl="1" indent="-228600">
              <a:lnSpc>
                <a:spcPct val="90000"/>
              </a:lnSpc>
              <a:spcBef>
                <a:spcPts val="500"/>
              </a:spcBef>
              <a:buFont typeface="Arial" panose="020B0604020202020204" pitchFamily="34" charset="0"/>
              <a:buChar char="•"/>
            </a:pPr>
            <a:endParaRPr lang="en-US" sz="2400" dirty="0">
              <a:solidFill>
                <a:prstClr val="black"/>
              </a:solidFill>
            </a:endParaRPr>
          </a:p>
          <a:p>
            <a:pPr marL="685800" lvl="1" indent="-228600">
              <a:lnSpc>
                <a:spcPct val="90000"/>
              </a:lnSpc>
              <a:spcBef>
                <a:spcPts val="500"/>
              </a:spcBef>
              <a:buFont typeface="Arial" panose="020B0604020202020204" pitchFamily="34" charset="0"/>
              <a:buChar char="•"/>
            </a:pPr>
            <a:r>
              <a:rPr lang="en-US" sz="2400" dirty="0">
                <a:solidFill>
                  <a:prstClr val="black"/>
                </a:solidFill>
              </a:rPr>
              <a:t>Utilities of all sizes are encouraged to apply</a:t>
            </a:r>
          </a:p>
          <a:p>
            <a:endParaRPr lang="en-US" dirty="0"/>
          </a:p>
        </p:txBody>
      </p:sp>
    </p:spTree>
    <p:extLst>
      <p:ext uri="{BB962C8B-B14F-4D97-AF65-F5344CB8AC3E}">
        <p14:creationId xmlns:p14="http://schemas.microsoft.com/office/powerpoint/2010/main" val="398633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5393" t="32019" r="25587" b="38235"/>
          <a:stretch/>
        </p:blipFill>
        <p:spPr>
          <a:xfrm>
            <a:off x="3842134" y="542926"/>
            <a:ext cx="5962271" cy="2035174"/>
          </a:xfrm>
          <a:prstGeom prst="rect">
            <a:avLst/>
          </a:prstGeom>
        </p:spPr>
      </p:pic>
      <p:pic>
        <p:nvPicPr>
          <p:cNvPr id="7" name="Picture 6"/>
          <p:cNvPicPr>
            <a:picLocks noChangeAspect="1"/>
          </p:cNvPicPr>
          <p:nvPr/>
        </p:nvPicPr>
        <p:blipFill rotWithShape="1">
          <a:blip r:embed="rId4"/>
          <a:srcRect l="-1" r="1828" b="5475"/>
          <a:stretch/>
        </p:blipFill>
        <p:spPr>
          <a:xfrm>
            <a:off x="9993644" y="1088734"/>
            <a:ext cx="656577" cy="1052487"/>
          </a:xfrm>
          <a:prstGeom prst="rect">
            <a:avLst/>
          </a:prstGeom>
        </p:spPr>
      </p:pic>
      <p:pic>
        <p:nvPicPr>
          <p:cNvPr id="10" name="Picture 9"/>
          <p:cNvPicPr/>
          <p:nvPr/>
        </p:nvPicPr>
        <p:blipFill rotWithShape="1">
          <a:blip r:embed="rId5"/>
          <a:srcRect l="54777" t="26074" r="33778" b="56741"/>
          <a:stretch/>
        </p:blipFill>
        <p:spPr bwMode="auto">
          <a:xfrm>
            <a:off x="8990978" y="5013960"/>
            <a:ext cx="1509382" cy="1353374"/>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6"/>
          <a:srcRect l="22738" t="30695" r="33572" b="22489"/>
          <a:stretch/>
        </p:blipFill>
        <p:spPr>
          <a:xfrm>
            <a:off x="1947377" y="2612571"/>
            <a:ext cx="7043602" cy="4245429"/>
          </a:xfrm>
          <a:prstGeom prst="rect">
            <a:avLst/>
          </a:prstGeom>
        </p:spPr>
      </p:pic>
      <p:sp>
        <p:nvSpPr>
          <p:cNvPr id="12" name="5-Point Star 11"/>
          <p:cNvSpPr/>
          <p:nvPr/>
        </p:nvSpPr>
        <p:spPr>
          <a:xfrm>
            <a:off x="8028614" y="2202874"/>
            <a:ext cx="134121" cy="13923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5-Point Star 12"/>
          <p:cNvSpPr/>
          <p:nvPr/>
        </p:nvSpPr>
        <p:spPr>
          <a:xfrm>
            <a:off x="4237087" y="1265442"/>
            <a:ext cx="134121" cy="13923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5-Point Star 13"/>
          <p:cNvSpPr/>
          <p:nvPr/>
        </p:nvSpPr>
        <p:spPr>
          <a:xfrm>
            <a:off x="9760450" y="4300459"/>
            <a:ext cx="134121" cy="13923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07090" y="2001735"/>
            <a:ext cx="9420420"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105 Utilities </a:t>
            </a:r>
            <a:r>
              <a:rPr kumimoji="0" lang="en-US" sz="3200" b="1" i="1"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of the Future - TODAY</a:t>
            </a:r>
          </a:p>
        </p:txBody>
      </p:sp>
      <p:pic>
        <p:nvPicPr>
          <p:cNvPr id="15" name="Picture 14"/>
          <p:cNvPicPr>
            <a:picLocks noChangeAspect="1"/>
          </p:cNvPicPr>
          <p:nvPr/>
        </p:nvPicPr>
        <p:blipFill>
          <a:blip r:embed="rId7"/>
          <a:stretch>
            <a:fillRect/>
          </a:stretch>
        </p:blipFill>
        <p:spPr>
          <a:xfrm>
            <a:off x="790374" y="201204"/>
            <a:ext cx="2025826" cy="1440025"/>
          </a:xfrm>
          <a:prstGeom prst="rect">
            <a:avLst/>
          </a:prstGeom>
        </p:spPr>
      </p:pic>
    </p:spTree>
    <p:extLst>
      <p:ext uri="{BB962C8B-B14F-4D97-AF65-F5344CB8AC3E}">
        <p14:creationId xmlns:p14="http://schemas.microsoft.com/office/powerpoint/2010/main" val="142053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838200" y="1447662"/>
            <a:ext cx="5678510" cy="4351338"/>
          </a:xfrm>
        </p:spPr>
        <p:txBody>
          <a:bodyPr>
            <a:noAutofit/>
          </a:bodyPr>
          <a:lstStyle/>
          <a:p>
            <a:r>
              <a:rPr lang="en-US" b="1" dirty="0"/>
              <a:t>Organizational Culture </a:t>
            </a:r>
            <a:r>
              <a:rPr lang="en-US" dirty="0"/>
              <a:t>is essential to becoming a Utility of the Future.</a:t>
            </a:r>
          </a:p>
          <a:p>
            <a:endParaRPr lang="en-US" dirty="0"/>
          </a:p>
          <a:p>
            <a:r>
              <a:rPr lang="en-US" dirty="0"/>
              <a:t>Applicants submit a narrative outlining the actives and achievements in </a:t>
            </a:r>
            <a:r>
              <a:rPr lang="en-US" b="1" dirty="0"/>
              <a:t>one of the seven Activity Areas.</a:t>
            </a:r>
          </a:p>
          <a:p>
            <a:endParaRPr lang="en-US" b="1" dirty="0"/>
          </a:p>
          <a:p>
            <a:r>
              <a:rPr lang="en-US" dirty="0"/>
              <a:t>The application is compact and streamlined, to limit the burden on applicants</a:t>
            </a:r>
          </a:p>
          <a:p>
            <a:endParaRPr lang="en-US" b="1" dirty="0"/>
          </a:p>
        </p:txBody>
      </p:sp>
      <p:pic>
        <p:nvPicPr>
          <p:cNvPr id="5" name="Picture 4">
            <a:extLst>
              <a:ext uri="{FF2B5EF4-FFF2-40B4-BE49-F238E27FC236}">
                <a16:creationId xmlns:a16="http://schemas.microsoft.com/office/drawing/2014/main" id="{00CF0059-9B09-44F2-8085-CCE9B4147504}"/>
              </a:ext>
            </a:extLst>
          </p:cNvPr>
          <p:cNvPicPr/>
          <p:nvPr/>
        </p:nvPicPr>
        <p:blipFill>
          <a:blip r:embed="rId3"/>
          <a:stretch>
            <a:fillRect/>
          </a:stretch>
        </p:blipFill>
        <p:spPr bwMode="auto">
          <a:xfrm>
            <a:off x="7120756" y="935421"/>
            <a:ext cx="4671848" cy="4620553"/>
          </a:xfrm>
          <a:prstGeom prst="rect">
            <a:avLst/>
          </a:prstGeom>
          <a:noFill/>
          <a:ln>
            <a:noFill/>
          </a:ln>
        </p:spPr>
      </p:pic>
      <p:sp>
        <p:nvSpPr>
          <p:cNvPr id="4" name="Title 3"/>
          <p:cNvSpPr>
            <a:spLocks noGrp="1"/>
          </p:cNvSpPr>
          <p:nvPr>
            <p:ph type="title"/>
          </p:nvPr>
        </p:nvSpPr>
        <p:spPr/>
        <p:txBody>
          <a:bodyPr/>
          <a:lstStyle/>
          <a:p>
            <a:r>
              <a:rPr lang="en-US" dirty="0"/>
              <a:t>The Utility of the Future Today</a:t>
            </a:r>
          </a:p>
        </p:txBody>
      </p:sp>
    </p:spTree>
    <p:extLst>
      <p:ext uri="{BB962C8B-B14F-4D97-AF65-F5344CB8AC3E}">
        <p14:creationId xmlns:p14="http://schemas.microsoft.com/office/powerpoint/2010/main" val="417619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247122"/>
            <a:ext cx="10515600" cy="1325563"/>
          </a:xfrm>
        </p:spPr>
        <p:txBody>
          <a:bodyPr/>
          <a:lstStyle/>
          <a:p>
            <a:r>
              <a:rPr lang="en-US" dirty="0"/>
              <a:t>The Utility of the Future Today</a:t>
            </a:r>
          </a:p>
        </p:txBody>
      </p:sp>
      <p:sp>
        <p:nvSpPr>
          <p:cNvPr id="8" name="Content Placeholder 7"/>
          <p:cNvSpPr>
            <a:spLocks noGrp="1"/>
          </p:cNvSpPr>
          <p:nvPr>
            <p:ph sz="half" idx="1"/>
          </p:nvPr>
        </p:nvSpPr>
        <p:spPr>
          <a:xfrm>
            <a:off x="919480" y="1474865"/>
            <a:ext cx="5678510" cy="4351338"/>
          </a:xfrm>
        </p:spPr>
        <p:txBody>
          <a:bodyPr>
            <a:normAutofit/>
          </a:bodyPr>
          <a:lstStyle/>
          <a:p>
            <a:r>
              <a:rPr lang="en-US" dirty="0"/>
              <a:t>Recognized utilities are acknowledged during a special ceremony at WEFTEC each year.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 y="3216776"/>
            <a:ext cx="3914140" cy="260942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0920" y="3217064"/>
            <a:ext cx="3914140" cy="260942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0934" t="2984" r="16613" b="11076"/>
          <a:stretch/>
        </p:blipFill>
        <p:spPr>
          <a:xfrm>
            <a:off x="7853680" y="253274"/>
            <a:ext cx="4023360" cy="3690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4938747"/>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4E5B6F"/>
      </a:dk2>
      <a:lt2>
        <a:srgbClr val="D6ECFF"/>
      </a:lt2>
      <a:accent1>
        <a:srgbClr val="00ADDC"/>
      </a:accent1>
      <a:accent2>
        <a:srgbClr val="EA157A"/>
      </a:accent2>
      <a:accent3>
        <a:srgbClr val="FEB80A"/>
      </a:accent3>
      <a:accent4>
        <a:srgbClr val="7FD13B"/>
      </a:accent4>
      <a:accent5>
        <a:srgbClr val="738AC8"/>
      </a:accent5>
      <a:accent6>
        <a:srgbClr val="1AB39F"/>
      </a:accent6>
      <a:hlink>
        <a:srgbClr val="EB8803"/>
      </a:hlink>
      <a:folHlink>
        <a:srgbClr val="5F77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0E4EA7D8E42BDE4B9B1B9FD7F0BB0338" ma:contentTypeVersion="6" ma:contentTypeDescription="Create a new document." ma:contentTypeScope="" ma:versionID="ed1b384925aec8c54f37535b5943ce93">
  <xsd:schema xmlns:xsd="http://www.w3.org/2001/XMLSchema" xmlns:xs="http://www.w3.org/2001/XMLSchema" xmlns:p="http://schemas.microsoft.com/office/2006/metadata/properties" xmlns:ns2="2F268C32-F5A8-4CF2-8D20-4ED9A23D9D6A" xmlns:ns3="9e60e796-0612-4d21-b42b-f8375543952f" xmlns:ns4="a369dffc-b10b-4e7f-9605-9472120fff0b" xmlns:ns5="e56a9a4a-99a3-4708-b025-cc895b1fb658" xmlns:ns6="19890111-f87c-4af4-819e-f31c8683a88b" xmlns:ns7="37eeec52-7289-4ae6-9bde-c103482b5644" targetNamespace="http://schemas.microsoft.com/office/2006/metadata/properties" ma:root="true" ma:fieldsID="65b522ff9065102ef63882355aaa860c" ns2:_="" ns3:_="" ns4:_="" ns5:_="" ns6:_="" ns7:_="">
    <xsd:import namespace="2F268C32-F5A8-4CF2-8D20-4ED9A23D9D6A"/>
    <xsd:import namespace="9e60e796-0612-4d21-b42b-f8375543952f"/>
    <xsd:import namespace="a369dffc-b10b-4e7f-9605-9472120fff0b"/>
    <xsd:import namespace="e56a9a4a-99a3-4708-b025-cc895b1fb658"/>
    <xsd:import namespace="19890111-f87c-4af4-819e-f31c8683a88b"/>
    <xsd:import namespace="37eeec52-7289-4ae6-9bde-c103482b5644"/>
    <xsd:element name="properties">
      <xsd:complexType>
        <xsd:sequence>
          <xsd:element name="documentManagement">
            <xsd:complexType>
              <xsd:all>
                <xsd:element ref="ns2:Topic10" minOccurs="0"/>
                <xsd:element ref="ns2:Topic1" minOccurs="0"/>
                <xsd:element ref="ns2:Topic2" minOccurs="0"/>
                <xsd:element ref="ns2:Call_x002f_Meeting_x0020_Date" minOccurs="0"/>
                <xsd:element ref="ns2:Item_x0020_Type" minOccurs="0"/>
                <xsd:element ref="ns3:DocumentStatus" minOccurs="0"/>
                <xsd:element ref="ns2:Notes0" minOccurs="0"/>
                <xsd:element ref="ns2:PrimaryAuthor" minOccurs="0"/>
                <xsd:element ref="ns2:Set_x0020_Project_x0020_Number" minOccurs="0"/>
                <xsd:element ref="ns4:TaxCatchAll" minOccurs="0"/>
                <xsd:element ref="ns2:MediaServiceMetadata" minOccurs="0"/>
                <xsd:element ref="ns4:o56bc1fe91ba4eae8cad7b32a03e9569" minOccurs="0"/>
                <xsd:element ref="ns2:MediaServiceFastMetadata" minOccurs="0"/>
                <xsd:element ref="ns2:MediaServiceAutoTags" minOccurs="0"/>
                <xsd:element ref="ns4:TaxKeywordTaxHTField" minOccurs="0"/>
                <xsd:element ref="ns5:SiteTopic1" minOccurs="0"/>
                <xsd:element ref="ns6:MediaServiceDateTaken" minOccurs="0"/>
                <xsd:element ref="ns6:MediaServiceOCR" minOccurs="0"/>
                <xsd:element ref="ns6:MediaServiceEventHashCode" minOccurs="0"/>
                <xsd:element ref="ns6:MediaServiceGenerationTime" minOccurs="0"/>
                <xsd:element ref="ns7:SharedWithUsers" minOccurs="0"/>
                <xsd:element ref="ns7: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68C32-F5A8-4CF2-8D20-4ED9A23D9D6A" elementFormDefault="qualified">
    <xsd:import namespace="http://schemas.microsoft.com/office/2006/documentManagement/types"/>
    <xsd:import namespace="http://schemas.microsoft.com/office/infopath/2007/PartnerControls"/>
    <xsd:element name="Topic10" ma:index="1" nillable="true" ma:displayName="Topic1" ma:description="Use this column to define your top-level organizational structure (e.g., WORKGROUP1:Outreach:Pesticides)" ma:format="Dropdown" ma:indexed="true" ma:internalName="Topic10">
      <xsd:simpleType>
        <xsd:restriction base="dms:Choice">
          <xsd:enumeration value="Enter Choice #1"/>
          <xsd:enumeration value="Enter Choice #2"/>
          <xsd:enumeration value="Enter Choice #3"/>
        </xsd:restriction>
      </xsd:simpleType>
    </xsd:element>
    <xsd:element name="Topic1" ma:index="2" nillable="true" ma:displayName="Topic2" ma:description="Use this column to define your second-level organizational structure (e.g., Workgroup1:OUTREACH:Pesticides)" ma:format="Dropdown" ma:indexed="true" ma:internalName="Topic1">
      <xsd:simpleType>
        <xsd:restriction base="dms:Choice">
          <xsd:enumeration value="Enter Choice #1"/>
          <xsd:enumeration value="Enter Choice #2"/>
          <xsd:enumeration value="Enter Choice #3"/>
        </xsd:restriction>
      </xsd:simpleType>
    </xsd:element>
    <xsd:element name="Topic2" ma:index="3" nillable="true" ma:displayName="Topic3" ma:description="Use this field for your third-level organization (e.g., Workgroup1:Outreach:PESTICIDES).  You can keep adding additional columns if needed" ma:format="Dropdown" ma:internalName="Topic2">
      <xsd:simpleType>
        <xsd:restriction base="dms:Choice">
          <xsd:enumeration value="Enter Choice #1"/>
          <xsd:enumeration value="Enter Choice #2"/>
          <xsd:enumeration value="Enter Choice #3"/>
        </xsd:restriction>
      </xsd:simpleType>
    </xsd:element>
    <xsd:element name="Call_x002f_Meeting_x0020_Date" ma:index="4" nillable="true" ma:displayName="Item Date" ma:description="Use this to flag the date of a call, meeting, webinar, document, etc." ma:format="DateOnly" ma:indexed="true" ma:internalName="Call_x002f_Meeting_x0020_Date">
      <xsd:simpleType>
        <xsd:restriction base="dms:DateTime"/>
      </xsd:simpleType>
    </xsd:element>
    <xsd:element name="Item_x0020_Type" ma:index="5" nillable="true" ma:displayName="Item Type" ma:description="organizational elements.  (You can also enter items from this list into your &quot;topicX&quot; column if that works better for your project" ma:format="Dropdown" ma:internalName="Item_x0020_Type">
      <xsd:simpleType>
        <xsd:union memberTypes="dms:Text">
          <xsd:simpleType>
            <xsd:restriction base="dms:Choice">
              <xsd:enumeration value="Agenda"/>
              <xsd:enumeration value="Attendee list"/>
              <xsd:enumeration value="Charter"/>
              <xsd:enumeration value="Fact Sheet"/>
              <xsd:enumeration value="Meeting Materials"/>
              <xsd:enumeration value="Presentation"/>
              <xsd:enumeration value="Roster"/>
              <xsd:enumeration value="Synthesis"/>
            </xsd:restriction>
          </xsd:simpleType>
        </xsd:union>
      </xsd:simpleType>
    </xsd:element>
    <xsd:element name="Notes0" ma:index="9" nillable="true" ma:displayName="Notes" ma:internalName="Notes0">
      <xsd:simpleType>
        <xsd:restriction base="dms:Note">
          <xsd:maxLength value="255"/>
        </xsd:restriction>
      </xsd:simpleType>
    </xsd:element>
    <xsd:element name="PrimaryAuthor" ma:index="11" nillable="true" ma:displayName="PrimaryAuthor" ma:list="UserInfo" ma:SearchPeopleOnly="false" ma:SharePointGroup="0" ma:internalName="Primary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t_x0020_Project_x0020_Number" ma:index="12" nillable="true" ma:displayName="Set Project Number" ma:internalName="Set_x0020_Project_x0020_Number">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21"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60e796-0612-4d21-b42b-f8375543952f" elementFormDefault="qualified">
    <xsd:import namespace="http://schemas.microsoft.com/office/2006/documentManagement/types"/>
    <xsd:import namespace="http://schemas.microsoft.com/office/infopath/2007/PartnerControls"/>
    <xsd:element name="DocumentStatus" ma:index="6" nillable="true" ma:displayName="DocumentStatus" ma:description="This is an example of a choice field.  The contents can be edited, and/or you can have a variety of columns to track different data" ma:format="Dropdown" ma:internalName="DocumentStatus">
      <xsd:simpleType>
        <xsd:restriction base="dms:Choice">
          <xsd:enumeration value="working file"/>
          <xsd:enumeration value="final document"/>
          <xsd:enumeration value="comments"/>
          <xsd:enumeration value="old version"/>
          <xsd:enumeration value="current version"/>
          <xsd:enumeration value="background"/>
        </xsd:restriction>
      </xsd:simpleType>
    </xsd:element>
  </xsd:schema>
  <xsd:schema xmlns:xsd="http://www.w3.org/2001/XMLSchema" xmlns:xs="http://www.w3.org/2001/XMLSchema" xmlns:dms="http://schemas.microsoft.com/office/2006/documentManagement/types" xmlns:pc="http://schemas.microsoft.com/office/infopath/2007/PartnerControls" targetNamespace="a369dffc-b10b-4e7f-9605-9472120fff0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33fd2c9-9a0c-4796-bad0-38b4a589c3a4}" ma:internalName="TaxCatchAll" ma:showField="CatchAllData" ma:web="a369dffc-b10b-4e7f-9605-9472120fff0b">
      <xsd:complexType>
        <xsd:complexContent>
          <xsd:extension base="dms:MultiChoiceLookup">
            <xsd:sequence>
              <xsd:element name="Value" type="dms:Lookup" maxOccurs="unbounded" minOccurs="0" nillable="true"/>
            </xsd:sequence>
          </xsd:extension>
        </xsd:complexContent>
      </xsd:complexType>
    </xsd:element>
    <xsd:element name="o56bc1fe91ba4eae8cad7b32a03e9569" ma:index="16" nillable="true" ma:taxonomy="true" ma:internalName="o56bc1fe91ba4eae8cad7b32a03e9569" ma:taxonomyFieldName="Project_x0020_Number" ma:displayName="Project Number" ma:default="" ma:fieldId="{856bc1fe-91ba-4eae-8cad-7b32a03e9569}" ma:sspId="51ec7f0f-d45d-4bc7-a5ce-c293a6b4e0ea" ma:termSetId="884b6708-97cc-4006-b0ca-4d114677a91c" ma:anchorId="00000000-0000-0000-0000-000000000000" ma:open="false" ma:isKeyword="false">
      <xsd:complexType>
        <xsd:sequence>
          <xsd:element ref="pc:Terms" minOccurs="0" maxOccurs="1"/>
        </xsd:sequence>
      </xsd:complexType>
    </xsd:element>
    <xsd:element name="TaxKeywordTaxHTField" ma:index="24"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6a9a4a-99a3-4708-b025-cc895b1fb658" elementFormDefault="qualified">
    <xsd:import namespace="http://schemas.microsoft.com/office/2006/documentManagement/types"/>
    <xsd:import namespace="http://schemas.microsoft.com/office/infopath/2007/PartnerControls"/>
    <xsd:element name="SiteTopic1" ma:index="25" nillable="true" ma:displayName="SiteTopic1" ma:format="Dropdown" ma:internalName="SiteTopic1">
      <xsd:simpleType>
        <xsd:restriction base="dms:Choice">
          <xsd:enumeration value="Enter Choice #1"/>
          <xsd:enumeration value="Enter Choice #2"/>
          <xsd:enumeration value="Enter Choice #3"/>
          <xsd:enumeration value="other"/>
          <xsd:enumeration value="---"/>
        </xsd:restriction>
      </xsd:simpleType>
    </xsd:element>
  </xsd:schema>
  <xsd:schema xmlns:xsd="http://www.w3.org/2001/XMLSchema" xmlns:xs="http://www.w3.org/2001/XMLSchema" xmlns:dms="http://schemas.microsoft.com/office/2006/documentManagement/types" xmlns:pc="http://schemas.microsoft.com/office/infopath/2007/PartnerControls" targetNamespace="19890111-f87c-4af4-819e-f31c8683a88b" elementFormDefault="qualified">
    <xsd:import namespace="http://schemas.microsoft.com/office/2006/documentManagement/types"/>
    <xsd:import namespace="http://schemas.microsoft.com/office/infopath/2007/PartnerControls"/>
    <xsd:element name="MediaServiceDateTaken" ma:index="26" nillable="true" ma:displayName="MediaServiceDateTaken" ma:hidden="true" ma:internalName="MediaServiceDateTaken"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eeec52-7289-4ae6-9bde-c103482b5644"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imaryAuthor xmlns="2F268C32-F5A8-4CF2-8D20-4ED9A23D9D6A">
      <UserInfo>
        <DisplayName/>
        <AccountId xsi:nil="true"/>
        <AccountType/>
      </UserInfo>
    </PrimaryAuthor>
    <Topic2 xmlns="2F268C32-F5A8-4CF2-8D20-4ED9A23D9D6A" xsi:nil="true"/>
    <DocumentStatus xmlns="9e60e796-0612-4d21-b42b-f8375543952f" xsi:nil="true"/>
    <TaxCatchAll xmlns="a369dffc-b10b-4e7f-9605-9472120fff0b"/>
    <Topic10 xmlns="2F268C32-F5A8-4CF2-8D20-4ED9A23D9D6A" xsi:nil="true"/>
    <Notes0 xmlns="2F268C32-F5A8-4CF2-8D20-4ED9A23D9D6A" xsi:nil="true"/>
    <Item_x0020_Type xmlns="2F268C32-F5A8-4CF2-8D20-4ED9A23D9D6A" xsi:nil="true"/>
    <Call_x002f_Meeting_x0020_Date xmlns="2F268C32-F5A8-4CF2-8D20-4ED9A23D9D6A" xsi:nil="true"/>
    <SiteTopic1 xmlns="e56a9a4a-99a3-4708-b025-cc895b1fb658" xsi:nil="true"/>
    <Topic1 xmlns="2F268C32-F5A8-4CF2-8D20-4ED9A23D9D6A" xsi:nil="true"/>
    <TaxKeywordTaxHTField xmlns="a369dffc-b10b-4e7f-9605-9472120fff0b">
      <Terms xmlns="http://schemas.microsoft.com/office/infopath/2007/PartnerControls"/>
    </TaxKeywordTaxHTField>
    <Set_x0020_Project_x0020_Number xmlns="2F268C32-F5A8-4CF2-8D20-4ED9A23D9D6A">
      <Url xsi:nil="true"/>
      <Description xsi:nil="true"/>
    </Set_x0020_Project_x0020_Number>
    <o56bc1fe91ba4eae8cad7b32a03e9569 xmlns="a369dffc-b10b-4e7f-9605-9472120fff0b">
      <Terms xmlns="http://schemas.microsoft.com/office/infopath/2007/PartnerControls"/>
    </o56bc1fe91ba4eae8cad7b32a03e9569>
  </documentManagement>
</p:properties>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C702E06-5529-4930-8486-4378060F95C3}">
  <ds:schemaRefs>
    <ds:schemaRef ds:uri="ESRI.ArcGIS.Mapping.OfficeIntegration.PowerPointInfo"/>
  </ds:schemaRefs>
</ds:datastoreItem>
</file>

<file path=customXml/itemProps2.xml><?xml version="1.0" encoding="utf-8"?>
<ds:datastoreItem xmlns:ds="http://schemas.openxmlformats.org/officeDocument/2006/customXml" ds:itemID="{57B4C9DB-6321-40BD-A144-A1E769D50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68C32-F5A8-4CF2-8D20-4ED9A23D9D6A"/>
    <ds:schemaRef ds:uri="9e60e796-0612-4d21-b42b-f8375543952f"/>
    <ds:schemaRef ds:uri="a369dffc-b10b-4e7f-9605-9472120fff0b"/>
    <ds:schemaRef ds:uri="e56a9a4a-99a3-4708-b025-cc895b1fb658"/>
    <ds:schemaRef ds:uri="19890111-f87c-4af4-819e-f31c8683a88b"/>
    <ds:schemaRef ds:uri="37eeec52-7289-4ae6-9bde-c103482b5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ECB03D-C6F3-4A13-808C-EDF570A9EE96}">
  <ds:schemaRefs>
    <ds:schemaRef ds:uri="http://schemas.microsoft.com/sharepoint/v3/contenttype/forms"/>
  </ds:schemaRefs>
</ds:datastoreItem>
</file>

<file path=customXml/itemProps4.xml><?xml version="1.0" encoding="utf-8"?>
<ds:datastoreItem xmlns:ds="http://schemas.openxmlformats.org/officeDocument/2006/customXml" ds:itemID="{9B5A05FA-84C3-4120-8F74-E7F921A33F76}">
  <ds:schemaRefs>
    <ds:schemaRef ds:uri="9e60e796-0612-4d21-b42b-f8375543952f"/>
    <ds:schemaRef ds:uri="http://purl.org/dc/elements/1.1/"/>
    <ds:schemaRef ds:uri="2F268C32-F5A8-4CF2-8D20-4ED9A23D9D6A"/>
    <ds:schemaRef ds:uri="19890111-f87c-4af4-819e-f31c8683a88b"/>
    <ds:schemaRef ds:uri="http://schemas.microsoft.com/office/infopath/2007/PartnerControls"/>
    <ds:schemaRef ds:uri="http://schemas.openxmlformats.org/package/2006/metadata/core-properties"/>
    <ds:schemaRef ds:uri="http://purl.org/dc/terms/"/>
    <ds:schemaRef ds:uri="http://schemas.microsoft.com/office/2006/metadata/properties"/>
    <ds:schemaRef ds:uri="e56a9a4a-99a3-4708-b025-cc895b1fb658"/>
    <ds:schemaRef ds:uri="http://purl.org/dc/dcmitype/"/>
    <ds:schemaRef ds:uri="http://schemas.microsoft.com/office/2006/documentManagement/types"/>
    <ds:schemaRef ds:uri="37eeec52-7289-4ae6-9bde-c103482b5644"/>
    <ds:schemaRef ds:uri="a369dffc-b10b-4e7f-9605-9472120fff0b"/>
    <ds:schemaRef ds:uri="http://www.w3.org/XML/1998/namespace"/>
  </ds:schemaRefs>
</ds:datastoreItem>
</file>

<file path=customXml/itemProps5.xml><?xml version="1.0" encoding="utf-8"?>
<ds:datastoreItem xmlns:ds="http://schemas.openxmlformats.org/officeDocument/2006/customXml" ds:itemID="{10640839-993E-4F38-8070-B1F8583B09C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7720</TotalTime>
  <Words>1607</Words>
  <Application>Microsoft Office PowerPoint</Application>
  <PresentationFormat>Widescreen</PresentationFormat>
  <Paragraphs>179</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Tahoma</vt:lpstr>
      <vt:lpstr>Times New Roman</vt:lpstr>
      <vt:lpstr>Office Theme</vt:lpstr>
      <vt:lpstr>1_Office Theme</vt:lpstr>
      <vt:lpstr>The Utility of the Future Today</vt:lpstr>
      <vt:lpstr>Webinar Logistics</vt:lpstr>
      <vt:lpstr>Welcome and Introductory Remarks</vt:lpstr>
      <vt:lpstr>The Utility of the Future Today</vt:lpstr>
      <vt:lpstr>The Utility of the Future Today</vt:lpstr>
      <vt:lpstr>The Utility of the Future Today</vt:lpstr>
      <vt:lpstr>PowerPoint Presentation</vt:lpstr>
      <vt:lpstr>The Utility of the Future Today</vt:lpstr>
      <vt:lpstr>The Utility of the Future Today</vt:lpstr>
      <vt:lpstr>Application Overview</vt:lpstr>
      <vt:lpstr>Application Process and Recognition</vt:lpstr>
      <vt:lpstr>Application Sections </vt:lpstr>
      <vt:lpstr>Part 1: Background Information </vt:lpstr>
      <vt:lpstr>Part 2: Organizational Culture Narrative</vt:lpstr>
      <vt:lpstr>Part 3: Utility of the Future Today Activity Areas</vt:lpstr>
      <vt:lpstr>Part 3: Utility of the Future Today Activity Areas</vt:lpstr>
      <vt:lpstr>Part 3: Utility of the Future Today  Activity Area Description</vt:lpstr>
      <vt:lpstr>Part 3: Performance Measures and Results Options</vt:lpstr>
      <vt:lpstr>Part 3: Performance Measures and Results Options</vt:lpstr>
      <vt:lpstr>Part 4: Signed Certification Statement</vt:lpstr>
      <vt:lpstr>Basis for Recognition  How will my application be assessed? </vt:lpstr>
      <vt:lpstr>Future Awards When can/should I reapply? </vt:lpstr>
      <vt:lpstr>PowerPoint Presentation</vt:lpstr>
      <vt:lpstr>Questions? </vt:lpstr>
      <vt:lpstr>Reminders</vt:lpstr>
      <vt:lpstr>Closing Remarks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Corcelli, Leslie</dc:creator>
  <cp:lastModifiedBy>Kelsey Hurst</cp:lastModifiedBy>
  <cp:revision>87</cp:revision>
  <cp:lastPrinted>2019-04-08T22:59:54Z</cp:lastPrinted>
  <dcterms:created xsi:type="dcterms:W3CDTF">2016-04-19T15:17:57Z</dcterms:created>
  <dcterms:modified xsi:type="dcterms:W3CDTF">2019-05-06T20:38:59Z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0x0101000E4EA7D8E42BDE4B9B1B9FD7F0BB0338</vt:lpwstr>
  </property>
  <property fmtid="{D5CDD505-2E9C-101B-9397-08002B2CF9AE}" pid="3" name="TaxKeyword">
    <vt:lpwstr/>
  </property>
  <property fmtid="{D5CDD505-2E9C-101B-9397-08002B2CF9AE}" pid="4" name="AuthorIds_UIVersion_1536">
    <vt:lpwstr>109</vt:lpwstr>
  </property>
  <property fmtid="{D5CDD505-2E9C-101B-9397-08002B2CF9AE}" pid="5" name="Project Number">
    <vt:lpwstr/>
  </property>
</Properties>
</file>