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67" r:id="rId3"/>
    <p:sldId id="270" r:id="rId4"/>
    <p:sldId id="263" r:id="rId5"/>
    <p:sldId id="264" r:id="rId6"/>
    <p:sldId id="276" r:id="rId7"/>
    <p:sldId id="274" r:id="rId8"/>
    <p:sldId id="280" r:id="rId9"/>
    <p:sldId id="275" r:id="rId10"/>
    <p:sldId id="278" r:id="rId11"/>
    <p:sldId id="265" r:id="rId12"/>
    <p:sldId id="272" r:id="rId13"/>
    <p:sldId id="259" r:id="rId14"/>
    <p:sldId id="281" r:id="rId15"/>
    <p:sldId id="282" r:id="rId16"/>
    <p:sldId id="260" r:id="rId17"/>
    <p:sldId id="261" r:id="rId18"/>
    <p:sldId id="271" r:id="rId19"/>
    <p:sldId id="262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9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F6FCE-EB51-4BBF-A8A2-418552C826C4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364E0-998E-4564-A534-F441D5807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2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081549-DA61-40E9-9A6B-FA99F15C2BB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8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081549-DA61-40E9-9A6B-FA99F15C2B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25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081549-DA61-40E9-9A6B-FA99F15C2B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6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594" r="6742" b="60261"/>
          <a:stretch/>
        </p:blipFill>
        <p:spPr>
          <a:xfrm>
            <a:off x="0" y="6070600"/>
            <a:ext cx="9144000" cy="78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6330136"/>
            <a:ext cx="1319731" cy="26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87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2B42-8CB5-4125-B889-A2CB03065F3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5CDB-ED98-4DDB-A7BF-B3C4218E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8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1653" y="6394227"/>
            <a:ext cx="10075653" cy="457240"/>
          </a:xfrm>
          <a:prstGeom prst="rect">
            <a:avLst/>
          </a:prstGeom>
        </p:spPr>
      </p:pic>
      <p:pic>
        <p:nvPicPr>
          <p:cNvPr id="5" name="Picture 4" descr="WEF logo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1524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3076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7871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067C-20C2-4123-8E61-A0477FF3A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F243-7AD0-4C12-A14F-71DB4C177B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29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854015" y="6410744"/>
            <a:ext cx="9998015" cy="457200"/>
          </a:xfrm>
          <a:prstGeom prst="rect">
            <a:avLst/>
          </a:prstGeom>
          <a:gradFill>
            <a:gsLst>
              <a:gs pos="19000">
                <a:srgbClr val="03D4A8">
                  <a:alpha val="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8" y="6483882"/>
            <a:ext cx="1524132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42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067C-20C2-4123-8E61-A0477FF3A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F243-7AD0-4C12-A14F-71DB4C177B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854015" y="6410744"/>
            <a:ext cx="9998015" cy="457200"/>
          </a:xfrm>
          <a:prstGeom prst="rect">
            <a:avLst/>
          </a:prstGeom>
          <a:gradFill>
            <a:gsLst>
              <a:gs pos="19000">
                <a:srgbClr val="03D4A8">
                  <a:alpha val="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218" y="6483786"/>
            <a:ext cx="1524132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72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067C-20C2-4123-8E61-A0477FF3A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F243-7AD0-4C12-A14F-71DB4C177B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854015" y="6410744"/>
            <a:ext cx="9998015" cy="457200"/>
          </a:xfrm>
          <a:prstGeom prst="rect">
            <a:avLst/>
          </a:prstGeom>
          <a:gradFill>
            <a:gsLst>
              <a:gs pos="19000">
                <a:srgbClr val="03D4A8">
                  <a:alpha val="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218" y="6464946"/>
            <a:ext cx="1524132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30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067C-20C2-4123-8E61-A0477FF3A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F243-7AD0-4C12-A14F-71DB4C177B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854015" y="6410744"/>
            <a:ext cx="9998015" cy="457200"/>
          </a:xfrm>
          <a:prstGeom prst="rect">
            <a:avLst/>
          </a:prstGeom>
          <a:gradFill>
            <a:gsLst>
              <a:gs pos="19000">
                <a:srgbClr val="03D4A8">
                  <a:alpha val="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57" y="6483786"/>
            <a:ext cx="1524132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06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067C-20C2-4123-8E61-A0477FF3A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F243-7AD0-4C12-A14F-71DB4C177B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854015" y="6410744"/>
            <a:ext cx="9998015" cy="457200"/>
          </a:xfrm>
          <a:prstGeom prst="rect">
            <a:avLst/>
          </a:prstGeom>
          <a:gradFill>
            <a:gsLst>
              <a:gs pos="19000">
                <a:srgbClr val="03D4A8">
                  <a:alpha val="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49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067C-20C2-4123-8E61-A0477FF3A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F243-7AD0-4C12-A14F-71DB4C177B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7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594" r="6742" b="60261"/>
          <a:stretch/>
        </p:blipFill>
        <p:spPr>
          <a:xfrm>
            <a:off x="0" y="6070600"/>
            <a:ext cx="9144000" cy="78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6330136"/>
            <a:ext cx="1319731" cy="26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55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067C-20C2-4123-8E61-A0477FF3A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F243-7AD0-4C12-A14F-71DB4C177B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77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067C-20C2-4123-8E61-A0477FF3A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F243-7AD0-4C12-A14F-71DB4C177B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2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38939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9195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08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2B42-8CB5-4125-B889-A2CB03065F3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5CDB-ED98-4DDB-A7BF-B3C4218EC9B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594" r="6742" b="60261"/>
          <a:stretch/>
        </p:blipFill>
        <p:spPr>
          <a:xfrm>
            <a:off x="0" y="6070600"/>
            <a:ext cx="9144000" cy="78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6330136"/>
            <a:ext cx="1319731" cy="26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8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2B42-8CB5-4125-B889-A2CB03065F3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5CDB-ED98-4DDB-A7BF-B3C4218EC9B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594" r="6742" b="60261"/>
          <a:stretch/>
        </p:blipFill>
        <p:spPr>
          <a:xfrm>
            <a:off x="0" y="6070600"/>
            <a:ext cx="91440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6330136"/>
            <a:ext cx="1319731" cy="26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5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594" r="6742" b="60261"/>
          <a:stretch/>
        </p:blipFill>
        <p:spPr>
          <a:xfrm>
            <a:off x="0" y="6070600"/>
            <a:ext cx="9144000" cy="78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6330136"/>
            <a:ext cx="1319731" cy="26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4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2B42-8CB5-4125-B889-A2CB03065F3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5CDB-ED98-4DDB-A7BF-B3C4218EC9B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594" r="6742" b="60261"/>
          <a:stretch/>
        </p:blipFill>
        <p:spPr>
          <a:xfrm>
            <a:off x="0" y="6070600"/>
            <a:ext cx="9144000" cy="78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6330136"/>
            <a:ext cx="1319731" cy="26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2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2B42-8CB5-4125-B889-A2CB03065F3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5CDB-ED98-4DDB-A7BF-B3C4218E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2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2B42-8CB5-4125-B889-A2CB03065F3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5CDB-ED98-4DDB-A7BF-B3C4218E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0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2B42-8CB5-4125-B889-A2CB03065F3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5CDB-ED98-4DDB-A7BF-B3C4218E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6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0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795067C-20C2-4123-8E61-A0477FF3A5A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8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5/9/2017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8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8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183F243-7AD0-4C12-A14F-71DB4C177B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8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953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sz="3600" b="1" dirty="0">
                <a:latin typeface="Calibri"/>
                <a:ea typeface="+mn-ea"/>
                <a:cs typeface="+mn-cs"/>
              </a:rPr>
              <a:t>WEF Member Associations</a:t>
            </a:r>
            <a:br>
              <a:rPr lang="en-US" sz="3600" b="1" dirty="0">
                <a:latin typeface="Calibri"/>
                <a:ea typeface="+mn-ea"/>
                <a:cs typeface="+mn-cs"/>
              </a:rPr>
            </a:br>
            <a:r>
              <a:rPr lang="en-US" sz="3600" dirty="0">
                <a:latin typeface="Calibri"/>
                <a:ea typeface="+mn-ea"/>
                <a:cs typeface="+mn-cs"/>
              </a:rPr>
              <a:t>Strategic Planning &amp; Goal Setting</a:t>
            </a:r>
            <a:br>
              <a:rPr lang="en-US" sz="3600" dirty="0">
                <a:latin typeface="Calibri"/>
                <a:ea typeface="+mn-ea"/>
                <a:cs typeface="+mn-cs"/>
              </a:rPr>
            </a:br>
            <a:r>
              <a:rPr lang="en-US" sz="3600" dirty="0">
                <a:latin typeface="Calibri"/>
                <a:ea typeface="+mn-ea"/>
                <a:cs typeface="+mn-cs"/>
              </a:rPr>
              <a:t>Do-it-Yourself Template </a:t>
            </a:r>
            <a:endParaRPr lang="en-US" sz="2000" dirty="0"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0"/>
            <a:ext cx="9426261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90500" y="773818"/>
            <a:ext cx="94262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WEF Member Associations</a:t>
            </a:r>
          </a:p>
          <a:p>
            <a:pPr algn="ctr"/>
            <a:endParaRPr lang="en-US" sz="36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/>
            <a:endParaRPr lang="en-US" sz="36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/>
            <a:endParaRPr lang="en-US" sz="36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/>
            <a:endParaRPr lang="en-US" sz="36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/>
            <a:endParaRPr lang="en-US" sz="36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/>
            <a:endParaRPr lang="en-US" sz="36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/>
            <a:br>
              <a:rPr lang="en-US" sz="3600" b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Strategic Planning &amp; Goal Setting</a:t>
            </a:r>
            <a:b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Do-it-Yourself Template 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7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a Vision Statement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 vision statement is the inspiration and the framework for all of your strategic planning</a:t>
            </a:r>
          </a:p>
          <a:p>
            <a:r>
              <a:rPr lang="en-US" dirty="0">
                <a:latin typeface="+mj-lt"/>
              </a:rPr>
              <a:t>It is what your MA aspires to be in the future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(Examples here)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82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a Mission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 mission statement is why the organization exists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(Examples here)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Goals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General statements about what you need to accomplish to meet your purpose, or mission, and address major issues facing the organization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(Examples here)</a:t>
            </a:r>
          </a:p>
        </p:txBody>
      </p:sp>
    </p:spTree>
    <p:extLst>
      <p:ext uri="{BB962C8B-B14F-4D97-AF65-F5344CB8AC3E}">
        <p14:creationId xmlns:p14="http://schemas.microsoft.com/office/powerpoint/2010/main" val="4191378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5040" y="2274223"/>
            <a:ext cx="3256819" cy="3752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2132" y="250790"/>
            <a:ext cx="7528112" cy="1325562"/>
          </a:xfrm>
        </p:spPr>
        <p:txBody>
          <a:bodyPr>
            <a:noAutofit/>
          </a:bodyPr>
          <a:lstStyle/>
          <a:p>
            <a:br>
              <a:rPr lang="en-US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From your general goals, create specific objectives under each one (consider the SMART attributes as you develop the specific objectives)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588" y="2719498"/>
            <a:ext cx="365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Goal: </a:t>
            </a:r>
          </a:p>
          <a:p>
            <a:r>
              <a:rPr lang="en-US" dirty="0"/>
              <a:t>To make WEF Highlights the most effective and efficient member communication channel.</a:t>
            </a:r>
          </a:p>
          <a:p>
            <a:endParaRPr lang="en-US" dirty="0"/>
          </a:p>
          <a:p>
            <a:r>
              <a:rPr lang="en-US" b="1" dirty="0"/>
              <a:t>Objective: </a:t>
            </a:r>
          </a:p>
          <a:p>
            <a:r>
              <a:rPr lang="en-US" dirty="0"/>
              <a:t>Increase Highlights average monthly readership by 10% between Jan. 1 and July 30, 2014.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52800" y="2875337"/>
            <a:ext cx="1511813" cy="13984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505201" y="3544426"/>
            <a:ext cx="1359412" cy="8818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684495" y="4110658"/>
            <a:ext cx="1207012" cy="42151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657601" y="4732357"/>
            <a:ext cx="1207012" cy="4324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576918" y="4942920"/>
            <a:ext cx="1314589" cy="49331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12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1951" y="730198"/>
            <a:ext cx="8629107" cy="5617923"/>
          </a:xfrm>
        </p:spPr>
        <p:txBody>
          <a:bodyPr>
            <a:normAutofit fontScale="55000" lnSpcReduction="20000"/>
          </a:bodyPr>
          <a:lstStyle/>
          <a:p>
            <a:pPr marL="457200" lvl="1" indent="0">
              <a:buNone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Specific</a:t>
            </a:r>
          </a:p>
          <a:p>
            <a:pPr lvl="1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Bad Example:  Increase participation of members.  </a:t>
            </a:r>
          </a:p>
          <a:p>
            <a:pPr lvl="1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Good Example:  Increase attendance at annual conference by XX.</a:t>
            </a:r>
          </a:p>
          <a:p>
            <a:pPr marL="457200" lvl="1" indent="0">
              <a:buNone/>
            </a:pP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Measurable </a:t>
            </a:r>
          </a:p>
          <a:p>
            <a:pPr lvl="1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Bad Example:  More members will attend…  </a:t>
            </a:r>
          </a:p>
          <a:p>
            <a:pPr lvl="1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Good Example:  80% of members will attend annual conference. </a:t>
            </a:r>
          </a:p>
          <a:p>
            <a:pPr lvl="1"/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Attainable </a:t>
            </a:r>
          </a:p>
          <a:p>
            <a:pPr lvl="1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Bad Example:  100% of members will attend every meeting.  </a:t>
            </a:r>
          </a:p>
          <a:p>
            <a:pPr lvl="1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Good Example:  Increase attendance at annual conference by 10% from the prior year.</a:t>
            </a:r>
          </a:p>
          <a:p>
            <a:pPr lvl="1"/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Relevant</a:t>
            </a:r>
          </a:p>
          <a:p>
            <a:pPr lvl="1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Bad Example:  Teach all members to make a great pizza.</a:t>
            </a:r>
          </a:p>
          <a:p>
            <a:pPr lvl="1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Good Example:  Ensure the highest quality water reuse training is available to members by xxx.</a:t>
            </a:r>
          </a:p>
          <a:p>
            <a:pPr marL="457200" lvl="1" indent="0">
              <a:buNone/>
            </a:pP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Time-Oriented </a:t>
            </a:r>
          </a:p>
          <a:p>
            <a:pPr lvl="1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Bad Example:  Winter  </a:t>
            </a:r>
          </a:p>
          <a:p>
            <a:pPr lvl="1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Good Example:  January 30, 2017</a:t>
            </a:r>
          </a:p>
          <a:p>
            <a:pPr lvl="1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951" y="-233527"/>
            <a:ext cx="8233207" cy="13255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When thinking of SMART Objectives: </a:t>
            </a:r>
          </a:p>
        </p:txBody>
      </p:sp>
    </p:spTree>
    <p:extLst>
      <p:ext uri="{BB962C8B-B14F-4D97-AF65-F5344CB8AC3E}">
        <p14:creationId xmlns:p14="http://schemas.microsoft.com/office/powerpoint/2010/main" val="177266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Goals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Goals are things the MA must do to be successful</a:t>
            </a:r>
          </a:p>
        </p:txBody>
      </p:sp>
    </p:spTree>
    <p:extLst>
      <p:ext uri="{BB962C8B-B14F-4D97-AF65-F5344CB8AC3E}">
        <p14:creationId xmlns:p14="http://schemas.microsoft.com/office/powerpoint/2010/main" val="1503862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Objectives for Each Goal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Objectives are ‘how’ and ‘when’ you will accomplish the goals</a:t>
            </a:r>
          </a:p>
          <a:p>
            <a:r>
              <a:rPr lang="en-US" dirty="0">
                <a:latin typeface="+mj-lt"/>
              </a:rPr>
              <a:t>Objectives are very specific and should include SMART attributes (Specific, Measurable, Attainable, Relevant, Time bound)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80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Identify Action Plans &amp; Performance Metrics to implement each objective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41400" y="1825625"/>
            <a:ext cx="7473950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Specific activities that the leadership or assigned ‘champion’ must undertake</a:t>
            </a:r>
          </a:p>
          <a:p>
            <a:r>
              <a:rPr lang="en-US" dirty="0">
                <a:latin typeface="+mj-lt"/>
              </a:rPr>
              <a:t>Must have Performance Metric to know if you’ve met the objective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04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 the Mission, Vision, Strategies and Action Plans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Create a strategic plan document that guides the organization for 3-5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10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7419" y="117450"/>
            <a:ext cx="635603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Western Canada</a:t>
            </a:r>
            <a:r>
              <a:rPr lang="en-US" altLang="en-US" sz="8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Water Environment Association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18" y="186579"/>
            <a:ext cx="716681" cy="48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4890" y="871443"/>
            <a:ext cx="8030019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r>
              <a:rPr kumimoji="0" lang="en-US" altLang="en-US" sz="1600" b="1" i="0" u="sng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 - Work Plan 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r>
              <a:rPr kumimoji="0" lang="en-US" altLang="en-US" sz="1400" b="1" i="0" u="sng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Preserve and enhance the water environment through the professional growth of our members.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r>
              <a:rPr kumimoji="0" lang="en-US" altLang="en-US" sz="1400" b="1" i="0" u="sng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 water professionals and leverage knowledge to champion clean and safe water in Western Canada.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r>
              <a:rPr kumimoji="0" lang="en-US" altLang="en-US" sz="1400" b="1" i="0" u="sng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Values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our volunteer efforts, we ascribe to the guiding principles of 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leadership, stewardship and fellowship as we follow our core values: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lvl="8">
              <a:buFontTx/>
              <a:buChar char="•"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Inclusive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lvl="8">
              <a:buFontTx/>
              <a:buChar char="•"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 Service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lvl="8">
              <a:buFontTx/>
              <a:buChar char="•"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Collaborative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lvl="8">
              <a:buFontTx/>
              <a:buChar char="•"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Innovative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350826"/>
              </p:ext>
            </p:extLst>
          </p:nvPr>
        </p:nvGraphicFramePr>
        <p:xfrm>
          <a:off x="0" y="3680962"/>
          <a:ext cx="9144000" cy="3177038"/>
        </p:xfrm>
        <a:graphic>
          <a:graphicData uri="http://schemas.openxmlformats.org/drawingml/2006/table">
            <a:tbl>
              <a:tblPr firstRow="1" firstCol="1" bandRow="1"/>
              <a:tblGrid>
                <a:gridCol w="1187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4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2882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Strategic Intention:  Member Engagement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25" marR="28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Goals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25" marR="28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Objectives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25" marR="28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Plans &amp; Metrics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25" marR="28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Leader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25" marR="28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493">
                <a:tc rowSpan="10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Goal #1: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Membership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25" marR="28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Objective 1a: </a:t>
                      </a:r>
                      <a:r>
                        <a:rPr lang="en-US" sz="80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Maintain current membership, and increase individual memberships by 20 new members by end of 2018 by utilizing WEF’s new membership recruitment strategy.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25" marR="28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dropped members over last two years by end Feb 2017 using existing database of WCW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25" marR="28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Audrey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25" marR="28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4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Break up list and distribute by region to Board members at March 2017 Board meeting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25" marR="28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Board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25" marR="28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 exit interviews between March-Dec 2017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25" marR="28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Board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25" marR="28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1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“Planner” to connect with WEF Delegate, who will contact WEF office, to determine what resources are available to support event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25" marR="28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25" marR="28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4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Receive, review and present WEF recruitment strategy to Board as per WEF schedule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25" marR="28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Jeff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25" marR="28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Customize WEF recruitment strategy at 2018 Planning Meeting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25" marR="28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Board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25" marR="28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 new members by end of 2018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25" marR="28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Board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25" marR="28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4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Objective 1b: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 communication to existing and potential members through creation and dissemination of a messaging package dedicated to the value received through membership.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25" marR="28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Obtain WEF membership materials that communicate value by Feb 2017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25" marR="28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Jeff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25" marR="28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4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Analyze material and determine if it can be used as is, or if it needs to be revised by Aug 2017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25" marR="28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Jeff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25" marR="28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4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materials and decide how to disseminate info at 2017 WCW conference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25" marR="28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Board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25" marR="28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9537" y="428837"/>
            <a:ext cx="4312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(Example courtesy of Western Canada WEA)</a:t>
            </a:r>
          </a:p>
        </p:txBody>
      </p:sp>
    </p:spTree>
    <p:extLst>
      <p:ext uri="{BB962C8B-B14F-4D97-AF65-F5344CB8AC3E}">
        <p14:creationId xmlns:p14="http://schemas.microsoft.com/office/powerpoint/2010/main" val="380816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sz="36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WEF Member Associations</a:t>
            </a:r>
            <a:br>
              <a:rPr lang="en-US" sz="36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en-US" sz="36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Strategic Planning &amp; Goal Setting</a:t>
            </a:r>
            <a:br>
              <a:rPr lang="en-US" sz="36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en-US" sz="36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Do-it-Yourself Template </a:t>
            </a:r>
            <a:endParaRPr lang="en-US" sz="2000" dirty="0">
              <a:solidFill>
                <a:srgbClr val="00206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40705"/>
            <a:ext cx="8001000" cy="959663"/>
          </a:xfrm>
        </p:spPr>
        <p:txBody>
          <a:bodyPr>
            <a:norm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2000" i="1" dirty="0">
                <a:solidFill>
                  <a:srgbClr val="002060"/>
                </a:solidFill>
              </a:rPr>
              <a:t>Courtesy of Water Environment Federation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2000" i="1" dirty="0">
                <a:solidFill>
                  <a:srgbClr val="002060"/>
                </a:solidFill>
              </a:rPr>
              <a:t>by Linda Kelly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594" r="6742" b="60261"/>
          <a:stretch/>
        </p:blipFill>
        <p:spPr>
          <a:xfrm>
            <a:off x="0" y="6070600"/>
            <a:ext cx="9144000" cy="78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6330136"/>
            <a:ext cx="1319731" cy="26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1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58826"/>
            <a:ext cx="8737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Strategic Planning </a:t>
            </a:r>
            <a:r>
              <a:rPr lang="en-US" sz="3600" dirty="0"/>
              <a:t>is a Member Association’s process of defining its strategy and direction, and making decisions on allocating its resources to pursue this strategy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4050" y="2879725"/>
            <a:ext cx="7886700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What do your members expect/need?</a:t>
            </a:r>
          </a:p>
          <a:p>
            <a:r>
              <a:rPr lang="en-US" dirty="0">
                <a:latin typeface="+mj-lt"/>
              </a:rPr>
              <a:t>What does your MA need to do to meet these expectations?</a:t>
            </a:r>
          </a:p>
          <a:p>
            <a:r>
              <a:rPr lang="en-US" dirty="0">
                <a:latin typeface="+mj-lt"/>
              </a:rPr>
              <a:t>How does your MA do best?</a:t>
            </a:r>
          </a:p>
          <a:p>
            <a:r>
              <a:rPr lang="en-US" dirty="0">
                <a:latin typeface="+mj-lt"/>
              </a:rPr>
              <a:t>Where do </a:t>
            </a:r>
            <a:r>
              <a:rPr lang="en-US">
                <a:latin typeface="+mj-lt"/>
              </a:rPr>
              <a:t>you want </a:t>
            </a:r>
            <a:r>
              <a:rPr lang="en-US" dirty="0">
                <a:latin typeface="+mj-lt"/>
              </a:rPr>
              <a:t>the MA to be in 3-5 years? </a:t>
            </a:r>
          </a:p>
        </p:txBody>
      </p:sp>
    </p:spTree>
    <p:extLst>
      <p:ext uri="{BB962C8B-B14F-4D97-AF65-F5344CB8AC3E}">
        <p14:creationId xmlns:p14="http://schemas.microsoft.com/office/powerpoint/2010/main" val="148775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352426"/>
            <a:ext cx="9144000" cy="1325563"/>
          </a:xfrm>
        </p:spPr>
        <p:txBody>
          <a:bodyPr>
            <a:normAutofit/>
          </a:bodyPr>
          <a:lstStyle/>
          <a:p>
            <a:r>
              <a:rPr lang="en-US" dirty="0"/>
              <a:t>Suggestions for Process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35050" y="13811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Utilize someone familiar with strategic planning to facilitate…doesn’t necessarily have to be a third party, but primary role should be the process and not participation</a:t>
            </a:r>
          </a:p>
          <a:p>
            <a:r>
              <a:rPr lang="en-US" dirty="0"/>
              <a:t>Use a smaller group/team (9-11) of diverse members to do the assessment, then report back to the larger group</a:t>
            </a:r>
          </a:p>
          <a:p>
            <a:r>
              <a:rPr lang="en-US" dirty="0"/>
              <a:t>Set regular meetings (monthly) and a reasonable timeframe to complete (6 months – 1 </a:t>
            </a:r>
            <a:r>
              <a:rPr lang="en-US"/>
              <a:t>year)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0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352426"/>
            <a:ext cx="91440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 – Planning for Strategic Change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35050" y="1381125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j-lt"/>
              </a:rPr>
              <a:t>Identify the purpose</a:t>
            </a:r>
          </a:p>
          <a:p>
            <a:r>
              <a:rPr lang="en-US" dirty="0">
                <a:latin typeface="+mj-lt"/>
              </a:rPr>
              <a:t>Establish a Vision Statement</a:t>
            </a:r>
          </a:p>
          <a:p>
            <a:r>
              <a:rPr lang="en-US" dirty="0">
                <a:latin typeface="+mj-lt"/>
              </a:rPr>
              <a:t>Select Goals</a:t>
            </a:r>
          </a:p>
          <a:p>
            <a:r>
              <a:rPr lang="en-US" dirty="0">
                <a:latin typeface="+mj-lt"/>
              </a:rPr>
              <a:t>Identify approaches or strategies</a:t>
            </a:r>
          </a:p>
          <a:p>
            <a:r>
              <a:rPr lang="en-US" dirty="0">
                <a:latin typeface="+mj-lt"/>
              </a:rPr>
              <a:t>Identify action plans to implement each strategy</a:t>
            </a:r>
          </a:p>
          <a:p>
            <a:r>
              <a:rPr lang="en-US" dirty="0">
                <a:latin typeface="+mj-lt"/>
              </a:rPr>
              <a:t>Compile the mission, vision, strategies and action plans into a document</a:t>
            </a:r>
          </a:p>
          <a:p>
            <a:r>
              <a:rPr lang="en-US" dirty="0">
                <a:latin typeface="+mj-lt"/>
              </a:rPr>
              <a:t>Create performance metrics</a:t>
            </a:r>
          </a:p>
          <a:p>
            <a:r>
              <a:rPr lang="en-US" dirty="0">
                <a:latin typeface="+mj-lt"/>
              </a:rPr>
              <a:t>Monitor implementation of the Plan and update as needed</a:t>
            </a:r>
          </a:p>
        </p:txBody>
      </p:sp>
    </p:spTree>
    <p:extLst>
      <p:ext uri="{BB962C8B-B14F-4D97-AF65-F5344CB8AC3E}">
        <p14:creationId xmlns:p14="http://schemas.microsoft.com/office/powerpoint/2010/main" val="252316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/>
        </p:nvSpPr>
        <p:spPr bwMode="auto">
          <a:xfrm rot="16200000">
            <a:off x="5198448" y="2843882"/>
            <a:ext cx="4932536" cy="1151771"/>
          </a:xfrm>
          <a:prstGeom prst="triangle">
            <a:avLst>
              <a:gd name="adj" fmla="val 39640"/>
            </a:avLst>
          </a:prstGeom>
          <a:gradFill flip="none" rotWithShape="1"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>
                  <a:lumMod val="23000"/>
                  <a:lumOff val="77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black"/>
              </a:solidFill>
              <a:latin typeface="GE Inspira" pitchFamily="34" charset="0"/>
              <a:ea typeface="ＭＳ Ｐゴシック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902" y="103517"/>
            <a:ext cx="7886700" cy="63813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How it fits together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340678" y="4384323"/>
            <a:ext cx="1406893" cy="65451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B9BD5">
                    <a:lumMod val="50000"/>
                  </a:srgbClr>
                </a:solidFill>
                <a:latin typeface="GE Inspira" pitchFamily="34" charset="0"/>
              </a:rPr>
              <a:t>Objectives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304632" y="2606407"/>
            <a:ext cx="1406893" cy="65451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B9BD5">
                    <a:lumMod val="50000"/>
                  </a:srgbClr>
                </a:solidFill>
                <a:latin typeface="GE Inspira" pitchFamily="34" charset="0"/>
              </a:rPr>
              <a:t>Values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340678" y="3517953"/>
            <a:ext cx="1406893" cy="65451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B9BD5">
                    <a:lumMod val="50000"/>
                  </a:srgbClr>
                </a:solidFill>
                <a:latin typeface="GE Inspira" pitchFamily="34" charset="0"/>
              </a:rPr>
              <a:t>Goals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304632" y="5309569"/>
            <a:ext cx="1406893" cy="65451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B9BD5">
                    <a:lumMod val="50000"/>
                  </a:srgbClr>
                </a:solidFill>
                <a:latin typeface="GE Inspira" pitchFamily="34" charset="0"/>
              </a:rPr>
              <a:t>Measures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79930" y="4313678"/>
            <a:ext cx="1306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B9BD5">
                    <a:lumMod val="50000"/>
                  </a:srgbClr>
                </a:solidFill>
                <a:latin typeface="Arial" charset="0"/>
                <a:ea typeface="ＭＳ Ｐゴシック" pitchFamily="-84" charset="-128"/>
              </a:rPr>
              <a:t>How/when we will do them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16200" y="2583857"/>
            <a:ext cx="2570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B9BD5">
                    <a:lumMod val="50000"/>
                  </a:srgbClr>
                </a:solidFill>
                <a:latin typeface="Arial" charset="0"/>
                <a:ea typeface="ＭＳ Ｐゴシック" pitchFamily="-84" charset="-128"/>
              </a:rPr>
              <a:t>What we believe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B9BD5">
                    <a:lumMod val="50000"/>
                  </a:srgbClr>
                </a:solidFill>
                <a:latin typeface="Arial" charset="0"/>
                <a:ea typeface="ＭＳ Ｐゴシック" pitchFamily="-84" charset="-128"/>
              </a:rPr>
              <a:t>Standards of conduct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3353" y="3554498"/>
            <a:ext cx="1646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B9BD5">
                    <a:lumMod val="50000"/>
                  </a:srgbClr>
                </a:solidFill>
                <a:latin typeface="Arial" charset="0"/>
                <a:ea typeface="ＭＳ Ｐゴシック" pitchFamily="-84" charset="-128"/>
              </a:rPr>
              <a:t>Things we must 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66825" y="5338254"/>
            <a:ext cx="1719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B9BD5">
                    <a:lumMod val="50000"/>
                  </a:srgbClr>
                </a:solidFill>
                <a:latin typeface="Arial" charset="0"/>
                <a:ea typeface="ＭＳ Ｐゴシック" pitchFamily="-84" charset="-128"/>
              </a:rPr>
              <a:t>Monitoring success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5304632" y="1682970"/>
            <a:ext cx="1406893" cy="65451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B9BD5">
                    <a:lumMod val="50000"/>
                  </a:srgbClr>
                </a:solidFill>
                <a:latin typeface="GE Inspira" pitchFamily="34" charset="0"/>
              </a:rPr>
              <a:t>Mission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3402" y="1654343"/>
            <a:ext cx="130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B9BD5">
                    <a:lumMod val="50000"/>
                  </a:srgbClr>
                </a:solidFill>
                <a:latin typeface="Arial" charset="0"/>
                <a:ea typeface="ＭＳ Ｐゴシック" pitchFamily="-84" charset="-128"/>
              </a:rPr>
              <a:t>Why we exist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5302519" y="843920"/>
            <a:ext cx="1406893" cy="65451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B9BD5">
                    <a:lumMod val="50000"/>
                  </a:srgbClr>
                </a:solidFill>
                <a:latin typeface="GE Inspira" pitchFamily="34" charset="0"/>
              </a:rPr>
              <a:t>Vision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41535" y="815293"/>
            <a:ext cx="2006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B9BD5">
                    <a:lumMod val="50000"/>
                  </a:srgbClr>
                </a:solidFill>
                <a:latin typeface="Arial" charset="0"/>
                <a:ea typeface="ＭＳ Ｐゴシック" pitchFamily="-84" charset="-128"/>
              </a:rPr>
              <a:t>Where we need to be in the future</a:t>
            </a:r>
          </a:p>
        </p:txBody>
      </p:sp>
    </p:spTree>
    <p:extLst>
      <p:ext uri="{BB962C8B-B14F-4D97-AF65-F5344CB8AC3E}">
        <p14:creationId xmlns:p14="http://schemas.microsoft.com/office/powerpoint/2010/main" val="2256458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9245" y="5943601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249959" y="45426"/>
            <a:ext cx="7886700" cy="7683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WEF’s Strategic Plan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(as example)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292"/>
            <a:ext cx="4403292" cy="5885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79" y="972291"/>
            <a:ext cx="4448683" cy="5885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779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the organization believes &amp; values</a:t>
            </a:r>
          </a:p>
          <a:p>
            <a:r>
              <a:rPr lang="en-US" dirty="0"/>
              <a:t>How the organization will behave</a:t>
            </a:r>
          </a:p>
        </p:txBody>
      </p:sp>
    </p:spTree>
    <p:extLst>
      <p:ext uri="{BB962C8B-B14F-4D97-AF65-F5344CB8AC3E}">
        <p14:creationId xmlns:p14="http://schemas.microsoft.com/office/powerpoint/2010/main" val="16116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6123" y="3168654"/>
            <a:ext cx="9144000" cy="2817743"/>
            <a:chOff x="0" y="1956021"/>
            <a:chExt cx="12192000" cy="3756991"/>
          </a:xfrm>
          <a:solidFill>
            <a:schemeClr val="accent1">
              <a:lumMod val="50000"/>
            </a:schemeClr>
          </a:solidFill>
        </p:grpSpPr>
        <p:sp>
          <p:nvSpPr>
            <p:cNvPr id="21" name="Freeform 20"/>
            <p:cNvSpPr/>
            <p:nvPr/>
          </p:nvSpPr>
          <p:spPr>
            <a:xfrm>
              <a:off x="0" y="1956021"/>
              <a:ext cx="12192000" cy="3756991"/>
            </a:xfrm>
            <a:custGeom>
              <a:avLst/>
              <a:gdLst>
                <a:gd name="connsiteX0" fmla="*/ 23854 w 11616856"/>
                <a:gd name="connsiteY0" fmla="*/ 2647784 h 3331596"/>
                <a:gd name="connsiteX1" fmla="*/ 270345 w 11616856"/>
                <a:gd name="connsiteY1" fmla="*/ 2544417 h 3331596"/>
                <a:gd name="connsiteX2" fmla="*/ 437322 w 11616856"/>
                <a:gd name="connsiteY2" fmla="*/ 2480807 h 3331596"/>
                <a:gd name="connsiteX3" fmla="*/ 683813 w 11616856"/>
                <a:gd name="connsiteY3" fmla="*/ 2170706 h 3331596"/>
                <a:gd name="connsiteX4" fmla="*/ 858741 w 11616856"/>
                <a:gd name="connsiteY4" fmla="*/ 1924215 h 3331596"/>
                <a:gd name="connsiteX5" fmla="*/ 946206 w 11616856"/>
                <a:gd name="connsiteY5" fmla="*/ 1876508 h 3331596"/>
                <a:gd name="connsiteX6" fmla="*/ 993913 w 11616856"/>
                <a:gd name="connsiteY6" fmla="*/ 1812897 h 3331596"/>
                <a:gd name="connsiteX7" fmla="*/ 1081378 w 11616856"/>
                <a:gd name="connsiteY7" fmla="*/ 1717481 h 3331596"/>
                <a:gd name="connsiteX8" fmla="*/ 1176793 w 11616856"/>
                <a:gd name="connsiteY8" fmla="*/ 1606163 h 3331596"/>
                <a:gd name="connsiteX9" fmla="*/ 1240404 w 11616856"/>
                <a:gd name="connsiteY9" fmla="*/ 1566407 h 3331596"/>
                <a:gd name="connsiteX10" fmla="*/ 1359673 w 11616856"/>
                <a:gd name="connsiteY10" fmla="*/ 1574358 h 3331596"/>
                <a:gd name="connsiteX11" fmla="*/ 1415333 w 11616856"/>
                <a:gd name="connsiteY11" fmla="*/ 1455088 h 3331596"/>
                <a:gd name="connsiteX12" fmla="*/ 1455089 w 11616856"/>
                <a:gd name="connsiteY12" fmla="*/ 1399429 h 3331596"/>
                <a:gd name="connsiteX13" fmla="*/ 1518699 w 11616856"/>
                <a:gd name="connsiteY13" fmla="*/ 1383527 h 3331596"/>
                <a:gd name="connsiteX14" fmla="*/ 1582310 w 11616856"/>
                <a:gd name="connsiteY14" fmla="*/ 1359673 h 3331596"/>
                <a:gd name="connsiteX15" fmla="*/ 1725433 w 11616856"/>
                <a:gd name="connsiteY15" fmla="*/ 1311965 h 3331596"/>
                <a:gd name="connsiteX16" fmla="*/ 1844703 w 11616856"/>
                <a:gd name="connsiteY16" fmla="*/ 1311965 h 3331596"/>
                <a:gd name="connsiteX17" fmla="*/ 1908313 w 11616856"/>
                <a:gd name="connsiteY17" fmla="*/ 1304014 h 3331596"/>
                <a:gd name="connsiteX18" fmla="*/ 2003729 w 11616856"/>
                <a:gd name="connsiteY18" fmla="*/ 1272208 h 3331596"/>
                <a:gd name="connsiteX19" fmla="*/ 2027583 w 11616856"/>
                <a:gd name="connsiteY19" fmla="*/ 1264257 h 3331596"/>
                <a:gd name="connsiteX20" fmla="*/ 2027583 w 11616856"/>
                <a:gd name="connsiteY20" fmla="*/ 1216549 h 3331596"/>
                <a:gd name="connsiteX21" fmla="*/ 2091193 w 11616856"/>
                <a:gd name="connsiteY21" fmla="*/ 1160890 h 3331596"/>
                <a:gd name="connsiteX22" fmla="*/ 2289976 w 11616856"/>
                <a:gd name="connsiteY22" fmla="*/ 1224501 h 3331596"/>
                <a:gd name="connsiteX23" fmla="*/ 2401294 w 11616856"/>
                <a:gd name="connsiteY23" fmla="*/ 1351721 h 3331596"/>
                <a:gd name="connsiteX24" fmla="*/ 2496710 w 11616856"/>
                <a:gd name="connsiteY24" fmla="*/ 1439186 h 3331596"/>
                <a:gd name="connsiteX25" fmla="*/ 2576223 w 11616856"/>
                <a:gd name="connsiteY25" fmla="*/ 1494845 h 3331596"/>
                <a:gd name="connsiteX26" fmla="*/ 2584174 w 11616856"/>
                <a:gd name="connsiteY26" fmla="*/ 1494845 h 3331596"/>
                <a:gd name="connsiteX27" fmla="*/ 2600077 w 11616856"/>
                <a:gd name="connsiteY27" fmla="*/ 1502796 h 3331596"/>
                <a:gd name="connsiteX28" fmla="*/ 2671639 w 11616856"/>
                <a:gd name="connsiteY28" fmla="*/ 1526650 h 3331596"/>
                <a:gd name="connsiteX29" fmla="*/ 2719346 w 11616856"/>
                <a:gd name="connsiteY29" fmla="*/ 1550504 h 3331596"/>
                <a:gd name="connsiteX30" fmla="*/ 2798859 w 11616856"/>
                <a:gd name="connsiteY30" fmla="*/ 1614114 h 3331596"/>
                <a:gd name="connsiteX31" fmla="*/ 2870421 w 11616856"/>
                <a:gd name="connsiteY31" fmla="*/ 1685676 h 3331596"/>
                <a:gd name="connsiteX32" fmla="*/ 2957886 w 11616856"/>
                <a:gd name="connsiteY32" fmla="*/ 1717481 h 3331596"/>
                <a:gd name="connsiteX33" fmla="*/ 3013545 w 11616856"/>
                <a:gd name="connsiteY33" fmla="*/ 1677725 h 3331596"/>
                <a:gd name="connsiteX34" fmla="*/ 3132814 w 11616856"/>
                <a:gd name="connsiteY34" fmla="*/ 1447137 h 3331596"/>
                <a:gd name="connsiteX35" fmla="*/ 3267986 w 11616856"/>
                <a:gd name="connsiteY35" fmla="*/ 1248354 h 3331596"/>
                <a:gd name="connsiteX36" fmla="*/ 3538331 w 11616856"/>
                <a:gd name="connsiteY36" fmla="*/ 1176793 h 3331596"/>
                <a:gd name="connsiteX37" fmla="*/ 3808675 w 11616856"/>
                <a:gd name="connsiteY37" fmla="*/ 1160890 h 3331596"/>
                <a:gd name="connsiteX38" fmla="*/ 4031312 w 11616856"/>
                <a:gd name="connsiteY38" fmla="*/ 1192695 h 3331596"/>
                <a:gd name="connsiteX39" fmla="*/ 4317559 w 11616856"/>
                <a:gd name="connsiteY39" fmla="*/ 1121134 h 3331596"/>
                <a:gd name="connsiteX40" fmla="*/ 5486400 w 11616856"/>
                <a:gd name="connsiteY40" fmla="*/ 596348 h 3331596"/>
                <a:gd name="connsiteX41" fmla="*/ 5621573 w 11616856"/>
                <a:gd name="connsiteY41" fmla="*/ 532737 h 3331596"/>
                <a:gd name="connsiteX42" fmla="*/ 5740842 w 11616856"/>
                <a:gd name="connsiteY42" fmla="*/ 508883 h 3331596"/>
                <a:gd name="connsiteX43" fmla="*/ 5883966 w 11616856"/>
                <a:gd name="connsiteY43" fmla="*/ 500932 h 3331596"/>
                <a:gd name="connsiteX44" fmla="*/ 6122505 w 11616856"/>
                <a:gd name="connsiteY44" fmla="*/ 548640 h 3331596"/>
                <a:gd name="connsiteX45" fmla="*/ 6249726 w 11616856"/>
                <a:gd name="connsiteY45" fmla="*/ 675861 h 3331596"/>
                <a:gd name="connsiteX46" fmla="*/ 6575729 w 11616856"/>
                <a:gd name="connsiteY46" fmla="*/ 667909 h 3331596"/>
                <a:gd name="connsiteX47" fmla="*/ 6893781 w 11616856"/>
                <a:gd name="connsiteY47" fmla="*/ 667909 h 3331596"/>
                <a:gd name="connsiteX48" fmla="*/ 7172077 w 11616856"/>
                <a:gd name="connsiteY48" fmla="*/ 723568 h 3331596"/>
                <a:gd name="connsiteX49" fmla="*/ 7243639 w 11616856"/>
                <a:gd name="connsiteY49" fmla="*/ 739471 h 3331596"/>
                <a:gd name="connsiteX50" fmla="*/ 7513983 w 11616856"/>
                <a:gd name="connsiteY50" fmla="*/ 866692 h 3331596"/>
                <a:gd name="connsiteX51" fmla="*/ 7665058 w 11616856"/>
                <a:gd name="connsiteY51" fmla="*/ 882594 h 3331596"/>
                <a:gd name="connsiteX52" fmla="*/ 7895646 w 11616856"/>
                <a:gd name="connsiteY52" fmla="*/ 1033669 h 3331596"/>
                <a:gd name="connsiteX53" fmla="*/ 8126233 w 11616856"/>
                <a:gd name="connsiteY53" fmla="*/ 930302 h 3331596"/>
                <a:gd name="connsiteX54" fmla="*/ 8229600 w 11616856"/>
                <a:gd name="connsiteY54" fmla="*/ 898497 h 3331596"/>
                <a:gd name="connsiteX55" fmla="*/ 8364773 w 11616856"/>
                <a:gd name="connsiteY55" fmla="*/ 739471 h 3331596"/>
                <a:gd name="connsiteX56" fmla="*/ 8460188 w 11616856"/>
                <a:gd name="connsiteY56" fmla="*/ 667909 h 3331596"/>
                <a:gd name="connsiteX57" fmla="*/ 8674873 w 11616856"/>
                <a:gd name="connsiteY57" fmla="*/ 461175 h 3331596"/>
                <a:gd name="connsiteX58" fmla="*/ 8770289 w 11616856"/>
                <a:gd name="connsiteY58" fmla="*/ 365760 h 3331596"/>
                <a:gd name="connsiteX59" fmla="*/ 9024731 w 11616856"/>
                <a:gd name="connsiteY59" fmla="*/ 47708 h 3331596"/>
                <a:gd name="connsiteX60" fmla="*/ 9199659 w 11616856"/>
                <a:gd name="connsiteY60" fmla="*/ 0 h 3331596"/>
                <a:gd name="connsiteX61" fmla="*/ 9366637 w 11616856"/>
                <a:gd name="connsiteY61" fmla="*/ 95415 h 3331596"/>
                <a:gd name="connsiteX62" fmla="*/ 9438199 w 11616856"/>
                <a:gd name="connsiteY62" fmla="*/ 166977 h 3331596"/>
                <a:gd name="connsiteX63" fmla="*/ 9875520 w 11616856"/>
                <a:gd name="connsiteY63" fmla="*/ 349857 h 3331596"/>
                <a:gd name="connsiteX64" fmla="*/ 10098157 w 11616856"/>
                <a:gd name="connsiteY64" fmla="*/ 572494 h 3331596"/>
                <a:gd name="connsiteX65" fmla="*/ 10137913 w 11616856"/>
                <a:gd name="connsiteY65" fmla="*/ 628153 h 3331596"/>
                <a:gd name="connsiteX66" fmla="*/ 10344647 w 11616856"/>
                <a:gd name="connsiteY66" fmla="*/ 707666 h 3331596"/>
                <a:gd name="connsiteX67" fmla="*/ 10511625 w 11616856"/>
                <a:gd name="connsiteY67" fmla="*/ 954156 h 3331596"/>
                <a:gd name="connsiteX68" fmla="*/ 10559333 w 11616856"/>
                <a:gd name="connsiteY68" fmla="*/ 1041621 h 3331596"/>
                <a:gd name="connsiteX69" fmla="*/ 10662699 w 11616856"/>
                <a:gd name="connsiteY69" fmla="*/ 1160890 h 3331596"/>
                <a:gd name="connsiteX70" fmla="*/ 10901239 w 11616856"/>
                <a:gd name="connsiteY70" fmla="*/ 1574358 h 3331596"/>
                <a:gd name="connsiteX71" fmla="*/ 11155680 w 11616856"/>
                <a:gd name="connsiteY71" fmla="*/ 1518699 h 3331596"/>
                <a:gd name="connsiteX72" fmla="*/ 11441927 w 11616856"/>
                <a:gd name="connsiteY72" fmla="*/ 1614114 h 3331596"/>
                <a:gd name="connsiteX73" fmla="*/ 11616856 w 11616856"/>
                <a:gd name="connsiteY73" fmla="*/ 1677725 h 3331596"/>
                <a:gd name="connsiteX74" fmla="*/ 11608905 w 11616856"/>
                <a:gd name="connsiteY74" fmla="*/ 2830664 h 3331596"/>
                <a:gd name="connsiteX75" fmla="*/ 11060265 w 11616856"/>
                <a:gd name="connsiteY75" fmla="*/ 2854518 h 3331596"/>
                <a:gd name="connsiteX76" fmla="*/ 10694505 w 11616856"/>
                <a:gd name="connsiteY76" fmla="*/ 2854518 h 3331596"/>
                <a:gd name="connsiteX77" fmla="*/ 10551381 w 11616856"/>
                <a:gd name="connsiteY77" fmla="*/ 2814761 h 3331596"/>
                <a:gd name="connsiteX78" fmla="*/ 10440063 w 11616856"/>
                <a:gd name="connsiteY78" fmla="*/ 2798859 h 3331596"/>
                <a:gd name="connsiteX79" fmla="*/ 10273086 w 11616856"/>
                <a:gd name="connsiteY79" fmla="*/ 2806810 h 3331596"/>
                <a:gd name="connsiteX80" fmla="*/ 10249232 w 11616856"/>
                <a:gd name="connsiteY80" fmla="*/ 2814761 h 3331596"/>
                <a:gd name="connsiteX81" fmla="*/ 10177670 w 11616856"/>
                <a:gd name="connsiteY81" fmla="*/ 2822713 h 3331596"/>
                <a:gd name="connsiteX82" fmla="*/ 10058400 w 11616856"/>
                <a:gd name="connsiteY82" fmla="*/ 2822713 h 3331596"/>
                <a:gd name="connsiteX83" fmla="*/ 9883472 w 11616856"/>
                <a:gd name="connsiteY83" fmla="*/ 2838615 h 3331596"/>
                <a:gd name="connsiteX84" fmla="*/ 9716494 w 11616856"/>
                <a:gd name="connsiteY84" fmla="*/ 2846567 h 3331596"/>
                <a:gd name="connsiteX85" fmla="*/ 9430247 w 11616856"/>
                <a:gd name="connsiteY85" fmla="*/ 2878372 h 3331596"/>
                <a:gd name="connsiteX86" fmla="*/ 9279173 w 11616856"/>
                <a:gd name="connsiteY86" fmla="*/ 2894274 h 3331596"/>
                <a:gd name="connsiteX87" fmla="*/ 9191708 w 11616856"/>
                <a:gd name="connsiteY87" fmla="*/ 2902226 h 3331596"/>
                <a:gd name="connsiteX88" fmla="*/ 8722581 w 11616856"/>
                <a:gd name="connsiteY88" fmla="*/ 2910177 h 3331596"/>
                <a:gd name="connsiteX89" fmla="*/ 8484042 w 11616856"/>
                <a:gd name="connsiteY89" fmla="*/ 2941982 h 3331596"/>
                <a:gd name="connsiteX90" fmla="*/ 8372724 w 11616856"/>
                <a:gd name="connsiteY90" fmla="*/ 2949934 h 3331596"/>
                <a:gd name="connsiteX91" fmla="*/ 8293211 w 11616856"/>
                <a:gd name="connsiteY91" fmla="*/ 2949934 h 3331596"/>
                <a:gd name="connsiteX92" fmla="*/ 8420432 w 11616856"/>
                <a:gd name="connsiteY92" fmla="*/ 3053301 h 3331596"/>
                <a:gd name="connsiteX93" fmla="*/ 8420432 w 11616856"/>
                <a:gd name="connsiteY93" fmla="*/ 3053301 h 3331596"/>
                <a:gd name="connsiteX94" fmla="*/ 8380675 w 11616856"/>
                <a:gd name="connsiteY94" fmla="*/ 3172570 h 3331596"/>
                <a:gd name="connsiteX95" fmla="*/ 8173941 w 11616856"/>
                <a:gd name="connsiteY95" fmla="*/ 3172570 h 3331596"/>
                <a:gd name="connsiteX96" fmla="*/ 8062623 w 11616856"/>
                <a:gd name="connsiteY96" fmla="*/ 3172570 h 3331596"/>
                <a:gd name="connsiteX97" fmla="*/ 7951305 w 11616856"/>
                <a:gd name="connsiteY97" fmla="*/ 3172570 h 3331596"/>
                <a:gd name="connsiteX98" fmla="*/ 7760473 w 11616856"/>
                <a:gd name="connsiteY98" fmla="*/ 3116911 h 3331596"/>
                <a:gd name="connsiteX99" fmla="*/ 7561691 w 11616856"/>
                <a:gd name="connsiteY99" fmla="*/ 3188473 h 3331596"/>
                <a:gd name="connsiteX100" fmla="*/ 7450373 w 11616856"/>
                <a:gd name="connsiteY100" fmla="*/ 3283888 h 3331596"/>
                <a:gd name="connsiteX101" fmla="*/ 7378811 w 11616856"/>
                <a:gd name="connsiteY101" fmla="*/ 3315694 h 3331596"/>
                <a:gd name="connsiteX102" fmla="*/ 7156174 w 11616856"/>
                <a:gd name="connsiteY102" fmla="*/ 3315694 h 3331596"/>
                <a:gd name="connsiteX103" fmla="*/ 6758609 w 11616856"/>
                <a:gd name="connsiteY103" fmla="*/ 3323645 h 3331596"/>
                <a:gd name="connsiteX104" fmla="*/ 6687047 w 11616856"/>
                <a:gd name="connsiteY104" fmla="*/ 3331596 h 3331596"/>
                <a:gd name="connsiteX105" fmla="*/ 6599583 w 11616856"/>
                <a:gd name="connsiteY105" fmla="*/ 3331596 h 3331596"/>
                <a:gd name="connsiteX106" fmla="*/ 6472362 w 11616856"/>
                <a:gd name="connsiteY106" fmla="*/ 3315694 h 3331596"/>
                <a:gd name="connsiteX107" fmla="*/ 6345141 w 11616856"/>
                <a:gd name="connsiteY107" fmla="*/ 3299791 h 3331596"/>
                <a:gd name="connsiteX108" fmla="*/ 6178164 w 11616856"/>
                <a:gd name="connsiteY108" fmla="*/ 3244132 h 3331596"/>
                <a:gd name="connsiteX109" fmla="*/ 5939625 w 11616856"/>
                <a:gd name="connsiteY109" fmla="*/ 3188473 h 3331596"/>
                <a:gd name="connsiteX110" fmla="*/ 5852160 w 11616856"/>
                <a:gd name="connsiteY110" fmla="*/ 3172570 h 3331596"/>
                <a:gd name="connsiteX111" fmla="*/ 5852160 w 11616856"/>
                <a:gd name="connsiteY111" fmla="*/ 3172570 h 3331596"/>
                <a:gd name="connsiteX112" fmla="*/ 5597719 w 11616856"/>
                <a:gd name="connsiteY112" fmla="*/ 3172570 h 3331596"/>
                <a:gd name="connsiteX113" fmla="*/ 5359179 w 11616856"/>
                <a:gd name="connsiteY113" fmla="*/ 3164619 h 3331596"/>
                <a:gd name="connsiteX114" fmla="*/ 5263764 w 11616856"/>
                <a:gd name="connsiteY114" fmla="*/ 3156668 h 3331596"/>
                <a:gd name="connsiteX115" fmla="*/ 5144494 w 11616856"/>
                <a:gd name="connsiteY115" fmla="*/ 3148716 h 3331596"/>
                <a:gd name="connsiteX116" fmla="*/ 4961614 w 11616856"/>
                <a:gd name="connsiteY116" fmla="*/ 3132814 h 3331596"/>
                <a:gd name="connsiteX117" fmla="*/ 4651513 w 11616856"/>
                <a:gd name="connsiteY117" fmla="*/ 3093057 h 3331596"/>
                <a:gd name="connsiteX118" fmla="*/ 4476585 w 11616856"/>
                <a:gd name="connsiteY118" fmla="*/ 3156668 h 3331596"/>
                <a:gd name="connsiteX119" fmla="*/ 4269851 w 11616856"/>
                <a:gd name="connsiteY119" fmla="*/ 3212327 h 3331596"/>
                <a:gd name="connsiteX120" fmla="*/ 3737113 w 11616856"/>
                <a:gd name="connsiteY120" fmla="*/ 3283888 h 3331596"/>
                <a:gd name="connsiteX121" fmla="*/ 3649649 w 11616856"/>
                <a:gd name="connsiteY121" fmla="*/ 3291840 h 3331596"/>
                <a:gd name="connsiteX122" fmla="*/ 3593990 w 11616856"/>
                <a:gd name="connsiteY122" fmla="*/ 3307742 h 3331596"/>
                <a:gd name="connsiteX123" fmla="*/ 3482672 w 11616856"/>
                <a:gd name="connsiteY123" fmla="*/ 3315694 h 3331596"/>
                <a:gd name="connsiteX124" fmla="*/ 3379305 w 11616856"/>
                <a:gd name="connsiteY124" fmla="*/ 3323645 h 3331596"/>
                <a:gd name="connsiteX125" fmla="*/ 3244133 w 11616856"/>
                <a:gd name="connsiteY125" fmla="*/ 3323645 h 3331596"/>
                <a:gd name="connsiteX126" fmla="*/ 3013545 w 11616856"/>
                <a:gd name="connsiteY126" fmla="*/ 3307742 h 3331596"/>
                <a:gd name="connsiteX127" fmla="*/ 2759103 w 11616856"/>
                <a:gd name="connsiteY127" fmla="*/ 3236181 h 3331596"/>
                <a:gd name="connsiteX128" fmla="*/ 2520564 w 11616856"/>
                <a:gd name="connsiteY128" fmla="*/ 3037398 h 3331596"/>
                <a:gd name="connsiteX129" fmla="*/ 2170706 w 11616856"/>
                <a:gd name="connsiteY129" fmla="*/ 3013544 h 3331596"/>
                <a:gd name="connsiteX130" fmla="*/ 2051437 w 11616856"/>
                <a:gd name="connsiteY130" fmla="*/ 3045349 h 3331596"/>
                <a:gd name="connsiteX131" fmla="*/ 1908313 w 11616856"/>
                <a:gd name="connsiteY131" fmla="*/ 3045349 h 3331596"/>
                <a:gd name="connsiteX132" fmla="*/ 1884459 w 11616856"/>
                <a:gd name="connsiteY132" fmla="*/ 3045349 h 3331596"/>
                <a:gd name="connsiteX133" fmla="*/ 1717482 w 11616856"/>
                <a:gd name="connsiteY133" fmla="*/ 3021495 h 3331596"/>
                <a:gd name="connsiteX134" fmla="*/ 1574359 w 11616856"/>
                <a:gd name="connsiteY134" fmla="*/ 3029447 h 3331596"/>
                <a:gd name="connsiteX135" fmla="*/ 1526651 w 11616856"/>
                <a:gd name="connsiteY135" fmla="*/ 3045349 h 3331596"/>
                <a:gd name="connsiteX136" fmla="*/ 1502797 w 11616856"/>
                <a:gd name="connsiteY136" fmla="*/ 3053301 h 3331596"/>
                <a:gd name="connsiteX137" fmla="*/ 1486894 w 11616856"/>
                <a:gd name="connsiteY137" fmla="*/ 3053301 h 3331596"/>
                <a:gd name="connsiteX138" fmla="*/ 1311966 w 11616856"/>
                <a:gd name="connsiteY138" fmla="*/ 3108960 h 3331596"/>
                <a:gd name="connsiteX139" fmla="*/ 970059 w 11616856"/>
                <a:gd name="connsiteY139" fmla="*/ 3093057 h 3331596"/>
                <a:gd name="connsiteX140" fmla="*/ 691764 w 11616856"/>
                <a:gd name="connsiteY140" fmla="*/ 3077154 h 3331596"/>
                <a:gd name="connsiteX141" fmla="*/ 492981 w 11616856"/>
                <a:gd name="connsiteY141" fmla="*/ 3077154 h 3331596"/>
                <a:gd name="connsiteX142" fmla="*/ 286247 w 11616856"/>
                <a:gd name="connsiteY142" fmla="*/ 3053301 h 3331596"/>
                <a:gd name="connsiteX143" fmla="*/ 0 w 11616856"/>
                <a:gd name="connsiteY143" fmla="*/ 2997641 h 3331596"/>
                <a:gd name="connsiteX144" fmla="*/ 23854 w 11616856"/>
                <a:gd name="connsiteY144" fmla="*/ 2647784 h 33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1616856" h="3331596">
                  <a:moveTo>
                    <a:pt x="23854" y="2647784"/>
                  </a:moveTo>
                  <a:lnTo>
                    <a:pt x="270345" y="2544417"/>
                  </a:lnTo>
                  <a:lnTo>
                    <a:pt x="437322" y="2480807"/>
                  </a:lnTo>
                  <a:lnTo>
                    <a:pt x="683813" y="2170706"/>
                  </a:lnTo>
                  <a:lnTo>
                    <a:pt x="858741" y="1924215"/>
                  </a:lnTo>
                  <a:lnTo>
                    <a:pt x="946206" y="1876508"/>
                  </a:lnTo>
                  <a:lnTo>
                    <a:pt x="993913" y="1812897"/>
                  </a:lnTo>
                  <a:lnTo>
                    <a:pt x="1081378" y="1717481"/>
                  </a:lnTo>
                  <a:lnTo>
                    <a:pt x="1176793" y="1606163"/>
                  </a:lnTo>
                  <a:lnTo>
                    <a:pt x="1240404" y="1566407"/>
                  </a:lnTo>
                  <a:lnTo>
                    <a:pt x="1359673" y="1574358"/>
                  </a:lnTo>
                  <a:lnTo>
                    <a:pt x="1415333" y="1455088"/>
                  </a:lnTo>
                  <a:lnTo>
                    <a:pt x="1455089" y="1399429"/>
                  </a:lnTo>
                  <a:lnTo>
                    <a:pt x="1518699" y="1383527"/>
                  </a:lnTo>
                  <a:lnTo>
                    <a:pt x="1582310" y="1359673"/>
                  </a:lnTo>
                  <a:lnTo>
                    <a:pt x="1725433" y="1311965"/>
                  </a:lnTo>
                  <a:lnTo>
                    <a:pt x="1844703" y="1311965"/>
                  </a:lnTo>
                  <a:lnTo>
                    <a:pt x="1908313" y="1304014"/>
                  </a:lnTo>
                  <a:lnTo>
                    <a:pt x="2003729" y="1272208"/>
                  </a:lnTo>
                  <a:lnTo>
                    <a:pt x="2027583" y="1264257"/>
                  </a:lnTo>
                  <a:lnTo>
                    <a:pt x="2027583" y="1216549"/>
                  </a:lnTo>
                  <a:lnTo>
                    <a:pt x="2091193" y="1160890"/>
                  </a:lnTo>
                  <a:lnTo>
                    <a:pt x="2289976" y="1224501"/>
                  </a:lnTo>
                  <a:lnTo>
                    <a:pt x="2401294" y="1351721"/>
                  </a:lnTo>
                  <a:lnTo>
                    <a:pt x="2496710" y="1439186"/>
                  </a:lnTo>
                  <a:cubicBezTo>
                    <a:pt x="2539912" y="1476217"/>
                    <a:pt x="2535642" y="1484700"/>
                    <a:pt x="2576223" y="1494845"/>
                  </a:cubicBezTo>
                  <a:cubicBezTo>
                    <a:pt x="2578794" y="1495488"/>
                    <a:pt x="2581524" y="1494845"/>
                    <a:pt x="2584174" y="1494845"/>
                  </a:cubicBezTo>
                  <a:lnTo>
                    <a:pt x="2600077" y="1502796"/>
                  </a:lnTo>
                  <a:cubicBezTo>
                    <a:pt x="2623931" y="1510747"/>
                    <a:pt x="2648528" y="1516745"/>
                    <a:pt x="2671639" y="1526650"/>
                  </a:cubicBezTo>
                  <a:cubicBezTo>
                    <a:pt x="2730480" y="1551868"/>
                    <a:pt x="2693057" y="1550504"/>
                    <a:pt x="2719346" y="1550504"/>
                  </a:cubicBezTo>
                  <a:lnTo>
                    <a:pt x="2798859" y="1614114"/>
                  </a:lnTo>
                  <a:lnTo>
                    <a:pt x="2870421" y="1685676"/>
                  </a:lnTo>
                  <a:lnTo>
                    <a:pt x="2957886" y="1717481"/>
                  </a:lnTo>
                  <a:lnTo>
                    <a:pt x="3013545" y="1677725"/>
                  </a:lnTo>
                  <a:lnTo>
                    <a:pt x="3132814" y="1447137"/>
                  </a:lnTo>
                  <a:lnTo>
                    <a:pt x="3267986" y="1248354"/>
                  </a:lnTo>
                  <a:lnTo>
                    <a:pt x="3538331" y="1176793"/>
                  </a:lnTo>
                  <a:lnTo>
                    <a:pt x="3808675" y="1160890"/>
                  </a:lnTo>
                  <a:lnTo>
                    <a:pt x="4031312" y="1192695"/>
                  </a:lnTo>
                  <a:lnTo>
                    <a:pt x="4317559" y="1121134"/>
                  </a:lnTo>
                  <a:lnTo>
                    <a:pt x="5486400" y="596348"/>
                  </a:lnTo>
                  <a:lnTo>
                    <a:pt x="5621573" y="532737"/>
                  </a:lnTo>
                  <a:lnTo>
                    <a:pt x="5740842" y="508883"/>
                  </a:lnTo>
                  <a:lnTo>
                    <a:pt x="5883966" y="500932"/>
                  </a:lnTo>
                  <a:lnTo>
                    <a:pt x="6122505" y="548640"/>
                  </a:lnTo>
                  <a:lnTo>
                    <a:pt x="6249726" y="675861"/>
                  </a:lnTo>
                  <a:lnTo>
                    <a:pt x="6575729" y="667909"/>
                  </a:lnTo>
                  <a:lnTo>
                    <a:pt x="6893781" y="667909"/>
                  </a:lnTo>
                  <a:lnTo>
                    <a:pt x="7172077" y="723568"/>
                  </a:lnTo>
                  <a:lnTo>
                    <a:pt x="7243639" y="739471"/>
                  </a:lnTo>
                  <a:lnTo>
                    <a:pt x="7513983" y="866692"/>
                  </a:lnTo>
                  <a:lnTo>
                    <a:pt x="7665058" y="882594"/>
                  </a:lnTo>
                  <a:lnTo>
                    <a:pt x="7895646" y="1033669"/>
                  </a:lnTo>
                  <a:lnTo>
                    <a:pt x="8126233" y="930302"/>
                  </a:lnTo>
                  <a:lnTo>
                    <a:pt x="8229600" y="898497"/>
                  </a:lnTo>
                  <a:lnTo>
                    <a:pt x="8364773" y="739471"/>
                  </a:lnTo>
                  <a:lnTo>
                    <a:pt x="8460188" y="667909"/>
                  </a:lnTo>
                  <a:lnTo>
                    <a:pt x="8674873" y="461175"/>
                  </a:lnTo>
                  <a:lnTo>
                    <a:pt x="8770289" y="365760"/>
                  </a:lnTo>
                  <a:lnTo>
                    <a:pt x="9024731" y="47708"/>
                  </a:lnTo>
                  <a:lnTo>
                    <a:pt x="9199659" y="0"/>
                  </a:lnTo>
                  <a:lnTo>
                    <a:pt x="9366637" y="95415"/>
                  </a:lnTo>
                  <a:lnTo>
                    <a:pt x="9438199" y="166977"/>
                  </a:lnTo>
                  <a:lnTo>
                    <a:pt x="9875520" y="349857"/>
                  </a:lnTo>
                  <a:lnTo>
                    <a:pt x="10098157" y="572494"/>
                  </a:lnTo>
                  <a:lnTo>
                    <a:pt x="10137913" y="628153"/>
                  </a:lnTo>
                  <a:lnTo>
                    <a:pt x="10344647" y="707666"/>
                  </a:lnTo>
                  <a:lnTo>
                    <a:pt x="10511625" y="954156"/>
                  </a:lnTo>
                  <a:lnTo>
                    <a:pt x="10559333" y="1041621"/>
                  </a:lnTo>
                  <a:lnTo>
                    <a:pt x="10662699" y="1160890"/>
                  </a:lnTo>
                  <a:lnTo>
                    <a:pt x="10901239" y="1574358"/>
                  </a:lnTo>
                  <a:lnTo>
                    <a:pt x="11155680" y="1518699"/>
                  </a:lnTo>
                  <a:lnTo>
                    <a:pt x="11441927" y="1614114"/>
                  </a:lnTo>
                  <a:lnTo>
                    <a:pt x="11616856" y="1677725"/>
                  </a:lnTo>
                  <a:cubicBezTo>
                    <a:pt x="11614206" y="2062038"/>
                    <a:pt x="11611555" y="2446351"/>
                    <a:pt x="11608905" y="2830664"/>
                  </a:cubicBezTo>
                  <a:lnTo>
                    <a:pt x="11060265" y="2854518"/>
                  </a:lnTo>
                  <a:lnTo>
                    <a:pt x="10694505" y="2854518"/>
                  </a:lnTo>
                  <a:lnTo>
                    <a:pt x="10551381" y="2814761"/>
                  </a:lnTo>
                  <a:lnTo>
                    <a:pt x="10440063" y="2798859"/>
                  </a:lnTo>
                  <a:cubicBezTo>
                    <a:pt x="10384404" y="2801509"/>
                    <a:pt x="10328616" y="2802183"/>
                    <a:pt x="10273086" y="2806810"/>
                  </a:cubicBezTo>
                  <a:cubicBezTo>
                    <a:pt x="10264734" y="2807506"/>
                    <a:pt x="10257499" y="2813383"/>
                    <a:pt x="10249232" y="2814761"/>
                  </a:cubicBezTo>
                  <a:cubicBezTo>
                    <a:pt x="10225558" y="2818707"/>
                    <a:pt x="10177670" y="2822713"/>
                    <a:pt x="10177670" y="2822713"/>
                  </a:cubicBezTo>
                  <a:lnTo>
                    <a:pt x="10058400" y="2822713"/>
                  </a:lnTo>
                  <a:lnTo>
                    <a:pt x="9883472" y="2838615"/>
                  </a:lnTo>
                  <a:lnTo>
                    <a:pt x="9716494" y="2846567"/>
                  </a:lnTo>
                  <a:lnTo>
                    <a:pt x="9430247" y="2878372"/>
                  </a:lnTo>
                  <a:lnTo>
                    <a:pt x="9279173" y="2894274"/>
                  </a:lnTo>
                  <a:cubicBezTo>
                    <a:pt x="9202342" y="2902811"/>
                    <a:pt x="9231612" y="2902226"/>
                    <a:pt x="9191708" y="2902226"/>
                  </a:cubicBezTo>
                  <a:lnTo>
                    <a:pt x="8722581" y="2910177"/>
                  </a:lnTo>
                  <a:lnTo>
                    <a:pt x="8484042" y="2941982"/>
                  </a:lnTo>
                  <a:cubicBezTo>
                    <a:pt x="8399309" y="2951398"/>
                    <a:pt x="8436481" y="2949934"/>
                    <a:pt x="8372724" y="2949934"/>
                  </a:cubicBezTo>
                  <a:lnTo>
                    <a:pt x="8293211" y="2949934"/>
                  </a:lnTo>
                  <a:lnTo>
                    <a:pt x="8420432" y="3053301"/>
                  </a:lnTo>
                  <a:lnTo>
                    <a:pt x="8420432" y="3053301"/>
                  </a:lnTo>
                  <a:lnTo>
                    <a:pt x="8380675" y="3172570"/>
                  </a:lnTo>
                  <a:lnTo>
                    <a:pt x="8173941" y="3172570"/>
                  </a:lnTo>
                  <a:lnTo>
                    <a:pt x="8062623" y="3172570"/>
                  </a:lnTo>
                  <a:lnTo>
                    <a:pt x="7951305" y="3172570"/>
                  </a:lnTo>
                  <a:lnTo>
                    <a:pt x="7760473" y="3116911"/>
                  </a:lnTo>
                  <a:lnTo>
                    <a:pt x="7561691" y="3188473"/>
                  </a:lnTo>
                  <a:lnTo>
                    <a:pt x="7450373" y="3283888"/>
                  </a:lnTo>
                  <a:lnTo>
                    <a:pt x="7378811" y="3315694"/>
                  </a:lnTo>
                  <a:lnTo>
                    <a:pt x="7156174" y="3315694"/>
                  </a:lnTo>
                  <a:lnTo>
                    <a:pt x="6758609" y="3323645"/>
                  </a:lnTo>
                  <a:lnTo>
                    <a:pt x="6687047" y="3331596"/>
                  </a:lnTo>
                  <a:lnTo>
                    <a:pt x="6599583" y="3331596"/>
                  </a:lnTo>
                  <a:cubicBezTo>
                    <a:pt x="6493710" y="3313951"/>
                    <a:pt x="6536411" y="3315694"/>
                    <a:pt x="6472362" y="3315694"/>
                  </a:cubicBezTo>
                  <a:lnTo>
                    <a:pt x="6345141" y="3299791"/>
                  </a:lnTo>
                  <a:lnTo>
                    <a:pt x="6178164" y="3244132"/>
                  </a:lnTo>
                  <a:lnTo>
                    <a:pt x="5939625" y="3188473"/>
                  </a:lnTo>
                  <a:cubicBezTo>
                    <a:pt x="5862888" y="3171420"/>
                    <a:pt x="5892499" y="3172570"/>
                    <a:pt x="5852160" y="3172570"/>
                  </a:cubicBezTo>
                  <a:lnTo>
                    <a:pt x="5852160" y="3172570"/>
                  </a:lnTo>
                  <a:lnTo>
                    <a:pt x="5597719" y="3172570"/>
                  </a:lnTo>
                  <a:cubicBezTo>
                    <a:pt x="5369784" y="3164430"/>
                    <a:pt x="5449342" y="3164619"/>
                    <a:pt x="5359179" y="3164619"/>
                  </a:cubicBezTo>
                  <a:lnTo>
                    <a:pt x="5263764" y="3156668"/>
                  </a:lnTo>
                  <a:lnTo>
                    <a:pt x="5144494" y="3148716"/>
                  </a:lnTo>
                  <a:lnTo>
                    <a:pt x="4961614" y="3132814"/>
                  </a:lnTo>
                  <a:lnTo>
                    <a:pt x="4651513" y="3093057"/>
                  </a:lnTo>
                  <a:lnTo>
                    <a:pt x="4476585" y="3156668"/>
                  </a:lnTo>
                  <a:lnTo>
                    <a:pt x="4269851" y="3212327"/>
                  </a:lnTo>
                  <a:lnTo>
                    <a:pt x="3737113" y="3283888"/>
                  </a:lnTo>
                  <a:cubicBezTo>
                    <a:pt x="3707958" y="3286539"/>
                    <a:pt x="3678667" y="3287971"/>
                    <a:pt x="3649649" y="3291840"/>
                  </a:cubicBezTo>
                  <a:cubicBezTo>
                    <a:pt x="3606360" y="3297612"/>
                    <a:pt x="3630783" y="3299566"/>
                    <a:pt x="3593990" y="3307742"/>
                  </a:cubicBezTo>
                  <a:cubicBezTo>
                    <a:pt x="3542520" y="3319180"/>
                    <a:pt x="3539846" y="3315694"/>
                    <a:pt x="3482672" y="3315694"/>
                  </a:cubicBezTo>
                  <a:lnTo>
                    <a:pt x="3379305" y="3323645"/>
                  </a:lnTo>
                  <a:lnTo>
                    <a:pt x="3244133" y="3323645"/>
                  </a:lnTo>
                  <a:lnTo>
                    <a:pt x="3013545" y="3307742"/>
                  </a:lnTo>
                  <a:lnTo>
                    <a:pt x="2759103" y="3236181"/>
                  </a:lnTo>
                  <a:lnTo>
                    <a:pt x="2520564" y="3037398"/>
                  </a:lnTo>
                  <a:lnTo>
                    <a:pt x="2170706" y="3013544"/>
                  </a:lnTo>
                  <a:lnTo>
                    <a:pt x="2051437" y="3045349"/>
                  </a:lnTo>
                  <a:lnTo>
                    <a:pt x="1908313" y="3045349"/>
                  </a:lnTo>
                  <a:lnTo>
                    <a:pt x="1884459" y="3045349"/>
                  </a:lnTo>
                  <a:lnTo>
                    <a:pt x="1717482" y="3021495"/>
                  </a:lnTo>
                  <a:cubicBezTo>
                    <a:pt x="1669774" y="3024146"/>
                    <a:pt x="1621771" y="3023520"/>
                    <a:pt x="1574359" y="3029447"/>
                  </a:cubicBezTo>
                  <a:cubicBezTo>
                    <a:pt x="1557726" y="3031526"/>
                    <a:pt x="1542554" y="3040048"/>
                    <a:pt x="1526651" y="3045349"/>
                  </a:cubicBezTo>
                  <a:cubicBezTo>
                    <a:pt x="1518700" y="3047999"/>
                    <a:pt x="1511179" y="3053301"/>
                    <a:pt x="1502797" y="3053301"/>
                  </a:cubicBezTo>
                  <a:lnTo>
                    <a:pt x="1486894" y="3053301"/>
                  </a:lnTo>
                  <a:lnTo>
                    <a:pt x="1311966" y="3108960"/>
                  </a:lnTo>
                  <a:lnTo>
                    <a:pt x="970059" y="3093057"/>
                  </a:lnTo>
                  <a:cubicBezTo>
                    <a:pt x="854544" y="3083431"/>
                    <a:pt x="828703" y="3080007"/>
                    <a:pt x="691764" y="3077154"/>
                  </a:cubicBezTo>
                  <a:cubicBezTo>
                    <a:pt x="625517" y="3075774"/>
                    <a:pt x="559242" y="3077154"/>
                    <a:pt x="492981" y="3077154"/>
                  </a:cubicBezTo>
                  <a:lnTo>
                    <a:pt x="286247" y="3053301"/>
                  </a:lnTo>
                  <a:lnTo>
                    <a:pt x="0" y="2997641"/>
                  </a:lnTo>
                  <a:lnTo>
                    <a:pt x="23854" y="2647784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344937" y="3924182"/>
              <a:ext cx="917946" cy="878724"/>
            </a:xfrm>
            <a:custGeom>
              <a:avLst/>
              <a:gdLst>
                <a:gd name="connsiteX0" fmla="*/ 429370 w 874643"/>
                <a:gd name="connsiteY0" fmla="*/ 270344 h 779228"/>
                <a:gd name="connsiteX1" fmla="*/ 429370 w 874643"/>
                <a:gd name="connsiteY1" fmla="*/ 270344 h 779228"/>
                <a:gd name="connsiteX2" fmla="*/ 286247 w 874643"/>
                <a:gd name="connsiteY2" fmla="*/ 302150 h 779228"/>
                <a:gd name="connsiteX3" fmla="*/ 341906 w 874643"/>
                <a:gd name="connsiteY3" fmla="*/ 214685 h 779228"/>
                <a:gd name="connsiteX4" fmla="*/ 516835 w 874643"/>
                <a:gd name="connsiteY4" fmla="*/ 55659 h 779228"/>
                <a:gd name="connsiteX5" fmla="*/ 739471 w 874643"/>
                <a:gd name="connsiteY5" fmla="*/ 0 h 779228"/>
                <a:gd name="connsiteX6" fmla="*/ 795130 w 874643"/>
                <a:gd name="connsiteY6" fmla="*/ 47708 h 779228"/>
                <a:gd name="connsiteX7" fmla="*/ 795130 w 874643"/>
                <a:gd name="connsiteY7" fmla="*/ 47708 h 779228"/>
                <a:gd name="connsiteX8" fmla="*/ 874643 w 874643"/>
                <a:gd name="connsiteY8" fmla="*/ 55659 h 779228"/>
                <a:gd name="connsiteX9" fmla="*/ 532737 w 874643"/>
                <a:gd name="connsiteY9" fmla="*/ 318052 h 779228"/>
                <a:gd name="connsiteX10" fmla="*/ 532737 w 874643"/>
                <a:gd name="connsiteY10" fmla="*/ 318052 h 779228"/>
                <a:gd name="connsiteX11" fmla="*/ 683812 w 874643"/>
                <a:gd name="connsiteY11" fmla="*/ 373711 h 779228"/>
                <a:gd name="connsiteX12" fmla="*/ 516835 w 874643"/>
                <a:gd name="connsiteY12" fmla="*/ 469127 h 779228"/>
                <a:gd name="connsiteX13" fmla="*/ 381663 w 874643"/>
                <a:gd name="connsiteY13" fmla="*/ 588396 h 779228"/>
                <a:gd name="connsiteX14" fmla="*/ 389614 w 874643"/>
                <a:gd name="connsiteY14" fmla="*/ 445273 h 779228"/>
                <a:gd name="connsiteX15" fmla="*/ 0 w 874643"/>
                <a:gd name="connsiteY15" fmla="*/ 779228 h 779228"/>
                <a:gd name="connsiteX16" fmla="*/ 230588 w 874643"/>
                <a:gd name="connsiteY16" fmla="*/ 373711 h 779228"/>
                <a:gd name="connsiteX17" fmla="*/ 429370 w 874643"/>
                <a:gd name="connsiteY17" fmla="*/ 270344 h 77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4643" h="779228">
                  <a:moveTo>
                    <a:pt x="429370" y="270344"/>
                  </a:moveTo>
                  <a:lnTo>
                    <a:pt x="429370" y="270344"/>
                  </a:lnTo>
                  <a:lnTo>
                    <a:pt x="286247" y="302150"/>
                  </a:lnTo>
                  <a:lnTo>
                    <a:pt x="341906" y="214685"/>
                  </a:lnTo>
                  <a:lnTo>
                    <a:pt x="516835" y="55659"/>
                  </a:lnTo>
                  <a:lnTo>
                    <a:pt x="739471" y="0"/>
                  </a:lnTo>
                  <a:lnTo>
                    <a:pt x="795130" y="47708"/>
                  </a:lnTo>
                  <a:lnTo>
                    <a:pt x="795130" y="47708"/>
                  </a:lnTo>
                  <a:lnTo>
                    <a:pt x="874643" y="55659"/>
                  </a:lnTo>
                  <a:lnTo>
                    <a:pt x="532737" y="318052"/>
                  </a:lnTo>
                  <a:lnTo>
                    <a:pt x="532737" y="318052"/>
                  </a:lnTo>
                  <a:lnTo>
                    <a:pt x="683812" y="373711"/>
                  </a:lnTo>
                  <a:lnTo>
                    <a:pt x="516835" y="469127"/>
                  </a:lnTo>
                  <a:lnTo>
                    <a:pt x="381663" y="588396"/>
                  </a:lnTo>
                  <a:lnTo>
                    <a:pt x="389614" y="445273"/>
                  </a:lnTo>
                  <a:lnTo>
                    <a:pt x="0" y="779228"/>
                  </a:lnTo>
                  <a:lnTo>
                    <a:pt x="230588" y="373711"/>
                  </a:lnTo>
                  <a:lnTo>
                    <a:pt x="429370" y="270344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247589" y="2794395"/>
              <a:ext cx="2470111" cy="2080243"/>
            </a:xfrm>
            <a:custGeom>
              <a:avLst/>
              <a:gdLst>
                <a:gd name="connsiteX0" fmla="*/ 0 w 2353586"/>
                <a:gd name="connsiteY0" fmla="*/ 1478942 h 1844702"/>
                <a:gd name="connsiteX1" fmla="*/ 222637 w 2353586"/>
                <a:gd name="connsiteY1" fmla="*/ 1296062 h 1844702"/>
                <a:gd name="connsiteX2" fmla="*/ 326004 w 2353586"/>
                <a:gd name="connsiteY2" fmla="*/ 1152939 h 1844702"/>
                <a:gd name="connsiteX3" fmla="*/ 413468 w 2353586"/>
                <a:gd name="connsiteY3" fmla="*/ 1081377 h 1844702"/>
                <a:gd name="connsiteX4" fmla="*/ 540689 w 2353586"/>
                <a:gd name="connsiteY4" fmla="*/ 993913 h 1844702"/>
                <a:gd name="connsiteX5" fmla="*/ 707666 w 2353586"/>
                <a:gd name="connsiteY5" fmla="*/ 898497 h 1844702"/>
                <a:gd name="connsiteX6" fmla="*/ 795131 w 2353586"/>
                <a:gd name="connsiteY6" fmla="*/ 874643 h 1844702"/>
                <a:gd name="connsiteX7" fmla="*/ 930303 w 2353586"/>
                <a:gd name="connsiteY7" fmla="*/ 842838 h 1844702"/>
                <a:gd name="connsiteX8" fmla="*/ 1097280 w 2353586"/>
                <a:gd name="connsiteY8" fmla="*/ 842838 h 1844702"/>
                <a:gd name="connsiteX9" fmla="*/ 1184745 w 2353586"/>
                <a:gd name="connsiteY9" fmla="*/ 747422 h 1844702"/>
                <a:gd name="connsiteX10" fmla="*/ 1272209 w 2353586"/>
                <a:gd name="connsiteY10" fmla="*/ 675860 h 1844702"/>
                <a:gd name="connsiteX11" fmla="*/ 1391479 w 2353586"/>
                <a:gd name="connsiteY11" fmla="*/ 445273 h 1844702"/>
                <a:gd name="connsiteX12" fmla="*/ 1614115 w 2353586"/>
                <a:gd name="connsiteY12" fmla="*/ 63610 h 1844702"/>
                <a:gd name="connsiteX13" fmla="*/ 1685677 w 2353586"/>
                <a:gd name="connsiteY13" fmla="*/ 135172 h 1844702"/>
                <a:gd name="connsiteX14" fmla="*/ 1677726 w 2353586"/>
                <a:gd name="connsiteY14" fmla="*/ 278295 h 1844702"/>
                <a:gd name="connsiteX15" fmla="*/ 1677726 w 2353586"/>
                <a:gd name="connsiteY15" fmla="*/ 286247 h 1844702"/>
                <a:gd name="connsiteX16" fmla="*/ 1653872 w 2353586"/>
                <a:gd name="connsiteY16" fmla="*/ 365760 h 1844702"/>
                <a:gd name="connsiteX17" fmla="*/ 2266122 w 2353586"/>
                <a:gd name="connsiteY17" fmla="*/ 0 h 1844702"/>
                <a:gd name="connsiteX18" fmla="*/ 2353586 w 2353586"/>
                <a:gd name="connsiteY18" fmla="*/ 39756 h 1844702"/>
                <a:gd name="connsiteX19" fmla="*/ 1948070 w 2353586"/>
                <a:gd name="connsiteY19" fmla="*/ 302149 h 1844702"/>
                <a:gd name="connsiteX20" fmla="*/ 1606164 w 2353586"/>
                <a:gd name="connsiteY20" fmla="*/ 540688 h 1844702"/>
                <a:gd name="connsiteX21" fmla="*/ 1089329 w 2353586"/>
                <a:gd name="connsiteY21" fmla="*/ 1025718 h 1844702"/>
                <a:gd name="connsiteX22" fmla="*/ 747423 w 2353586"/>
                <a:gd name="connsiteY22" fmla="*/ 985961 h 1844702"/>
                <a:gd name="connsiteX23" fmla="*/ 572494 w 2353586"/>
                <a:gd name="connsiteY23" fmla="*/ 1057523 h 1844702"/>
                <a:gd name="connsiteX24" fmla="*/ 628153 w 2353586"/>
                <a:gd name="connsiteY24" fmla="*/ 1113182 h 1844702"/>
                <a:gd name="connsiteX25" fmla="*/ 604299 w 2353586"/>
                <a:gd name="connsiteY25" fmla="*/ 1216549 h 1844702"/>
                <a:gd name="connsiteX26" fmla="*/ 691764 w 2353586"/>
                <a:gd name="connsiteY26" fmla="*/ 1264257 h 1844702"/>
                <a:gd name="connsiteX27" fmla="*/ 954157 w 2353586"/>
                <a:gd name="connsiteY27" fmla="*/ 1121134 h 1844702"/>
                <a:gd name="connsiteX28" fmla="*/ 993913 w 2353586"/>
                <a:gd name="connsiteY28" fmla="*/ 1192695 h 1844702"/>
                <a:gd name="connsiteX29" fmla="*/ 166978 w 2353586"/>
                <a:gd name="connsiteY29" fmla="*/ 1844702 h 1844702"/>
                <a:gd name="connsiteX30" fmla="*/ 151075 w 2353586"/>
                <a:gd name="connsiteY30" fmla="*/ 1757238 h 1844702"/>
                <a:gd name="connsiteX31" fmla="*/ 548640 w 2353586"/>
                <a:gd name="connsiteY31" fmla="*/ 1335819 h 1844702"/>
                <a:gd name="connsiteX32" fmla="*/ 349858 w 2353586"/>
                <a:gd name="connsiteY32" fmla="*/ 1351721 h 1844702"/>
                <a:gd name="connsiteX33" fmla="*/ 206734 w 2353586"/>
                <a:gd name="connsiteY33" fmla="*/ 1407380 h 1844702"/>
                <a:gd name="connsiteX34" fmla="*/ 79513 w 2353586"/>
                <a:gd name="connsiteY34" fmla="*/ 1518699 h 1844702"/>
                <a:gd name="connsiteX35" fmla="*/ 0 w 2353586"/>
                <a:gd name="connsiteY35" fmla="*/ 1542553 h 1844702"/>
                <a:gd name="connsiteX36" fmla="*/ 0 w 2353586"/>
                <a:gd name="connsiteY36" fmla="*/ 1478942 h 184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353586" h="1844702">
                  <a:moveTo>
                    <a:pt x="0" y="1478942"/>
                  </a:moveTo>
                  <a:lnTo>
                    <a:pt x="222637" y="1296062"/>
                  </a:lnTo>
                  <a:lnTo>
                    <a:pt x="326004" y="1152939"/>
                  </a:lnTo>
                  <a:lnTo>
                    <a:pt x="413468" y="1081377"/>
                  </a:lnTo>
                  <a:lnTo>
                    <a:pt x="540689" y="993913"/>
                  </a:lnTo>
                  <a:lnTo>
                    <a:pt x="707666" y="898497"/>
                  </a:lnTo>
                  <a:lnTo>
                    <a:pt x="795131" y="874643"/>
                  </a:lnTo>
                  <a:lnTo>
                    <a:pt x="930303" y="842838"/>
                  </a:lnTo>
                  <a:lnTo>
                    <a:pt x="1097280" y="842838"/>
                  </a:lnTo>
                  <a:lnTo>
                    <a:pt x="1184745" y="747422"/>
                  </a:lnTo>
                  <a:lnTo>
                    <a:pt x="1272209" y="675860"/>
                  </a:lnTo>
                  <a:lnTo>
                    <a:pt x="1391479" y="445273"/>
                  </a:lnTo>
                  <a:lnTo>
                    <a:pt x="1614115" y="63610"/>
                  </a:lnTo>
                  <a:lnTo>
                    <a:pt x="1685677" y="135172"/>
                  </a:lnTo>
                  <a:cubicBezTo>
                    <a:pt x="1675092" y="230442"/>
                    <a:pt x="1677726" y="182733"/>
                    <a:pt x="1677726" y="278295"/>
                  </a:cubicBezTo>
                  <a:lnTo>
                    <a:pt x="1677726" y="286247"/>
                  </a:lnTo>
                  <a:lnTo>
                    <a:pt x="1653872" y="365760"/>
                  </a:lnTo>
                  <a:lnTo>
                    <a:pt x="2266122" y="0"/>
                  </a:lnTo>
                  <a:lnTo>
                    <a:pt x="2353586" y="39756"/>
                  </a:lnTo>
                  <a:lnTo>
                    <a:pt x="1948070" y="302149"/>
                  </a:lnTo>
                  <a:lnTo>
                    <a:pt x="1606164" y="540688"/>
                  </a:lnTo>
                  <a:lnTo>
                    <a:pt x="1089329" y="1025718"/>
                  </a:lnTo>
                  <a:lnTo>
                    <a:pt x="747423" y="985961"/>
                  </a:lnTo>
                  <a:lnTo>
                    <a:pt x="572494" y="1057523"/>
                  </a:lnTo>
                  <a:lnTo>
                    <a:pt x="628153" y="1113182"/>
                  </a:lnTo>
                  <a:lnTo>
                    <a:pt x="604299" y="1216549"/>
                  </a:lnTo>
                  <a:lnTo>
                    <a:pt x="691764" y="1264257"/>
                  </a:lnTo>
                  <a:lnTo>
                    <a:pt x="954157" y="1121134"/>
                  </a:lnTo>
                  <a:lnTo>
                    <a:pt x="993913" y="1192695"/>
                  </a:lnTo>
                  <a:lnTo>
                    <a:pt x="166978" y="1844702"/>
                  </a:lnTo>
                  <a:lnTo>
                    <a:pt x="151075" y="1757238"/>
                  </a:lnTo>
                  <a:lnTo>
                    <a:pt x="548640" y="1335819"/>
                  </a:lnTo>
                  <a:lnTo>
                    <a:pt x="349858" y="1351721"/>
                  </a:lnTo>
                  <a:lnTo>
                    <a:pt x="206734" y="1407380"/>
                  </a:lnTo>
                  <a:lnTo>
                    <a:pt x="79513" y="1518699"/>
                  </a:lnTo>
                  <a:cubicBezTo>
                    <a:pt x="5437" y="1543391"/>
                    <a:pt x="33096" y="1542553"/>
                    <a:pt x="0" y="1542553"/>
                  </a:cubicBezTo>
                  <a:lnTo>
                    <a:pt x="0" y="1478942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8336624" y="2220534"/>
              <a:ext cx="1485405" cy="1676748"/>
            </a:xfrm>
            <a:custGeom>
              <a:avLst/>
              <a:gdLst>
                <a:gd name="connsiteX0" fmla="*/ 1415333 w 1415333"/>
                <a:gd name="connsiteY0" fmla="*/ 0 h 1486894"/>
                <a:gd name="connsiteX1" fmla="*/ 1415333 w 1415333"/>
                <a:gd name="connsiteY1" fmla="*/ 0 h 1486894"/>
                <a:gd name="connsiteX2" fmla="*/ 1304014 w 1415333"/>
                <a:gd name="connsiteY2" fmla="*/ 238539 h 1486894"/>
                <a:gd name="connsiteX3" fmla="*/ 1335820 w 1415333"/>
                <a:gd name="connsiteY3" fmla="*/ 365760 h 1486894"/>
                <a:gd name="connsiteX4" fmla="*/ 1391479 w 1415333"/>
                <a:gd name="connsiteY4" fmla="*/ 437322 h 1486894"/>
                <a:gd name="connsiteX5" fmla="*/ 1200647 w 1415333"/>
                <a:gd name="connsiteY5" fmla="*/ 429371 h 1486894"/>
                <a:gd name="connsiteX6" fmla="*/ 1168842 w 1415333"/>
                <a:gd name="connsiteY6" fmla="*/ 572494 h 1486894"/>
                <a:gd name="connsiteX7" fmla="*/ 1216550 w 1415333"/>
                <a:gd name="connsiteY7" fmla="*/ 691764 h 1486894"/>
                <a:gd name="connsiteX8" fmla="*/ 1089329 w 1415333"/>
                <a:gd name="connsiteY8" fmla="*/ 882595 h 1486894"/>
                <a:gd name="connsiteX9" fmla="*/ 1017767 w 1415333"/>
                <a:gd name="connsiteY9" fmla="*/ 962108 h 1486894"/>
                <a:gd name="connsiteX10" fmla="*/ 993914 w 1415333"/>
                <a:gd name="connsiteY10" fmla="*/ 1009816 h 1486894"/>
                <a:gd name="connsiteX11" fmla="*/ 978011 w 1415333"/>
                <a:gd name="connsiteY11" fmla="*/ 1049572 h 1486894"/>
                <a:gd name="connsiteX12" fmla="*/ 938254 w 1415333"/>
                <a:gd name="connsiteY12" fmla="*/ 1232452 h 1486894"/>
                <a:gd name="connsiteX13" fmla="*/ 890547 w 1415333"/>
                <a:gd name="connsiteY13" fmla="*/ 1176793 h 1486894"/>
                <a:gd name="connsiteX14" fmla="*/ 930303 w 1415333"/>
                <a:gd name="connsiteY14" fmla="*/ 874644 h 1486894"/>
                <a:gd name="connsiteX15" fmla="*/ 1073427 w 1415333"/>
                <a:gd name="connsiteY15" fmla="*/ 572494 h 1486894"/>
                <a:gd name="connsiteX16" fmla="*/ 906449 w 1415333"/>
                <a:gd name="connsiteY16" fmla="*/ 747423 h 1486894"/>
                <a:gd name="connsiteX17" fmla="*/ 826936 w 1415333"/>
                <a:gd name="connsiteY17" fmla="*/ 954157 h 1486894"/>
                <a:gd name="connsiteX18" fmla="*/ 771277 w 1415333"/>
                <a:gd name="connsiteY18" fmla="*/ 993913 h 1486894"/>
                <a:gd name="connsiteX19" fmla="*/ 667910 w 1415333"/>
                <a:gd name="connsiteY19" fmla="*/ 1065475 h 1486894"/>
                <a:gd name="connsiteX20" fmla="*/ 524787 w 1415333"/>
                <a:gd name="connsiteY20" fmla="*/ 1137037 h 1486894"/>
                <a:gd name="connsiteX21" fmla="*/ 461176 w 1415333"/>
                <a:gd name="connsiteY21" fmla="*/ 1192696 h 1486894"/>
                <a:gd name="connsiteX22" fmla="*/ 397566 w 1415333"/>
                <a:gd name="connsiteY22" fmla="*/ 1264258 h 1486894"/>
                <a:gd name="connsiteX23" fmla="*/ 326004 w 1415333"/>
                <a:gd name="connsiteY23" fmla="*/ 1311965 h 1486894"/>
                <a:gd name="connsiteX24" fmla="*/ 166978 w 1415333"/>
                <a:gd name="connsiteY24" fmla="*/ 1423284 h 1486894"/>
                <a:gd name="connsiteX25" fmla="*/ 95416 w 1415333"/>
                <a:gd name="connsiteY25" fmla="*/ 1447138 h 1486894"/>
                <a:gd name="connsiteX26" fmla="*/ 0 w 1415333"/>
                <a:gd name="connsiteY26" fmla="*/ 1486894 h 1486894"/>
                <a:gd name="connsiteX27" fmla="*/ 15903 w 1415333"/>
                <a:gd name="connsiteY27" fmla="*/ 1423284 h 1486894"/>
                <a:gd name="connsiteX28" fmla="*/ 182880 w 1415333"/>
                <a:gd name="connsiteY28" fmla="*/ 1272209 h 1486894"/>
                <a:gd name="connsiteX29" fmla="*/ 405517 w 1415333"/>
                <a:gd name="connsiteY29" fmla="*/ 1033670 h 1486894"/>
                <a:gd name="connsiteX30" fmla="*/ 596348 w 1415333"/>
                <a:gd name="connsiteY30" fmla="*/ 890546 h 1486894"/>
                <a:gd name="connsiteX31" fmla="*/ 795131 w 1415333"/>
                <a:gd name="connsiteY31" fmla="*/ 516835 h 1486894"/>
                <a:gd name="connsiteX32" fmla="*/ 842839 w 1415333"/>
                <a:gd name="connsiteY32" fmla="*/ 429371 h 1486894"/>
                <a:gd name="connsiteX33" fmla="*/ 970060 w 1415333"/>
                <a:gd name="connsiteY33" fmla="*/ 302150 h 1486894"/>
                <a:gd name="connsiteX34" fmla="*/ 1232453 w 1415333"/>
                <a:gd name="connsiteY34" fmla="*/ 103367 h 1486894"/>
                <a:gd name="connsiteX35" fmla="*/ 1415333 w 1415333"/>
                <a:gd name="connsiteY35" fmla="*/ 0 h 148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15333" h="1486894">
                  <a:moveTo>
                    <a:pt x="1415333" y="0"/>
                  </a:moveTo>
                  <a:lnTo>
                    <a:pt x="1415333" y="0"/>
                  </a:lnTo>
                  <a:lnTo>
                    <a:pt x="1304014" y="238539"/>
                  </a:lnTo>
                  <a:lnTo>
                    <a:pt x="1335820" y="365760"/>
                  </a:lnTo>
                  <a:lnTo>
                    <a:pt x="1391479" y="437322"/>
                  </a:lnTo>
                  <a:lnTo>
                    <a:pt x="1200647" y="429371"/>
                  </a:lnTo>
                  <a:lnTo>
                    <a:pt x="1168842" y="572494"/>
                  </a:lnTo>
                  <a:lnTo>
                    <a:pt x="1216550" y="691764"/>
                  </a:lnTo>
                  <a:lnTo>
                    <a:pt x="1089329" y="882595"/>
                  </a:lnTo>
                  <a:cubicBezTo>
                    <a:pt x="1065475" y="909099"/>
                    <a:pt x="1039797" y="934069"/>
                    <a:pt x="1017767" y="962108"/>
                  </a:cubicBezTo>
                  <a:cubicBezTo>
                    <a:pt x="1017765" y="962110"/>
                    <a:pt x="997890" y="1001864"/>
                    <a:pt x="993914" y="1009816"/>
                  </a:cubicBezTo>
                  <a:lnTo>
                    <a:pt x="978011" y="1049572"/>
                  </a:lnTo>
                  <a:lnTo>
                    <a:pt x="938254" y="1232452"/>
                  </a:lnTo>
                  <a:lnTo>
                    <a:pt x="890547" y="1176793"/>
                  </a:lnTo>
                  <a:lnTo>
                    <a:pt x="930303" y="874644"/>
                  </a:lnTo>
                  <a:lnTo>
                    <a:pt x="1073427" y="572494"/>
                  </a:lnTo>
                  <a:lnTo>
                    <a:pt x="906449" y="747423"/>
                  </a:lnTo>
                  <a:lnTo>
                    <a:pt x="826936" y="954157"/>
                  </a:lnTo>
                  <a:lnTo>
                    <a:pt x="771277" y="993913"/>
                  </a:lnTo>
                  <a:lnTo>
                    <a:pt x="667910" y="1065475"/>
                  </a:lnTo>
                  <a:lnTo>
                    <a:pt x="524787" y="1137037"/>
                  </a:lnTo>
                  <a:lnTo>
                    <a:pt x="461176" y="1192696"/>
                  </a:lnTo>
                  <a:lnTo>
                    <a:pt x="397566" y="1264258"/>
                  </a:lnTo>
                  <a:cubicBezTo>
                    <a:pt x="337084" y="1307459"/>
                    <a:pt x="362300" y="1293818"/>
                    <a:pt x="326004" y="1311965"/>
                  </a:cubicBezTo>
                  <a:lnTo>
                    <a:pt x="166978" y="1423284"/>
                  </a:lnTo>
                  <a:lnTo>
                    <a:pt x="95416" y="1447138"/>
                  </a:lnTo>
                  <a:lnTo>
                    <a:pt x="0" y="1486894"/>
                  </a:lnTo>
                  <a:lnTo>
                    <a:pt x="15903" y="1423284"/>
                  </a:lnTo>
                  <a:lnTo>
                    <a:pt x="182880" y="1272209"/>
                  </a:lnTo>
                  <a:lnTo>
                    <a:pt x="405517" y="1033670"/>
                  </a:lnTo>
                  <a:lnTo>
                    <a:pt x="596348" y="890546"/>
                  </a:lnTo>
                  <a:lnTo>
                    <a:pt x="795131" y="516835"/>
                  </a:lnTo>
                  <a:lnTo>
                    <a:pt x="842839" y="429371"/>
                  </a:lnTo>
                  <a:lnTo>
                    <a:pt x="970060" y="302150"/>
                  </a:lnTo>
                  <a:lnTo>
                    <a:pt x="1232453" y="103367"/>
                  </a:lnTo>
                  <a:lnTo>
                    <a:pt x="1415333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2" name="5-Point Star 11"/>
          <p:cNvSpPr/>
          <p:nvPr/>
        </p:nvSpPr>
        <p:spPr>
          <a:xfrm>
            <a:off x="7054795" y="2788621"/>
            <a:ext cx="310101" cy="280284"/>
          </a:xfrm>
          <a:prstGeom prst="star5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1624311" y="3945768"/>
            <a:ext cx="137160" cy="13716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4503420" y="3373230"/>
            <a:ext cx="137160" cy="13716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9274268">
            <a:off x="1592932" y="3449482"/>
            <a:ext cx="81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Values</a:t>
            </a:r>
          </a:p>
        </p:txBody>
      </p:sp>
      <p:sp>
        <p:nvSpPr>
          <p:cNvPr id="18" name="TextBox 17"/>
          <p:cNvSpPr txBox="1"/>
          <p:nvPr/>
        </p:nvSpPr>
        <p:spPr>
          <a:xfrm rot="19274268">
            <a:off x="4483750" y="2867704"/>
            <a:ext cx="95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Mission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62963" y="2702098"/>
            <a:ext cx="114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Vision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9144" y="1630802"/>
            <a:ext cx="280749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>
                <a:solidFill>
                  <a:schemeClr val="accent1">
                    <a:lumMod val="50000"/>
                  </a:schemeClr>
                </a:solidFill>
              </a:rPr>
              <a:t>Core Values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 are what support our vision and mission; they shape our culture, and reflect who RMWEA is and how we operate </a:t>
            </a:r>
          </a:p>
          <a:p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7657" y="1631871"/>
            <a:ext cx="2807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>
                <a:solidFill>
                  <a:schemeClr val="accent1">
                    <a:lumMod val="50000"/>
                  </a:schemeClr>
                </a:solidFill>
              </a:rPr>
              <a:t>Mission Statement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 is our "purpose in action"; it's what we do every day to achieve our vision with direction from our values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52468" y="1630802"/>
            <a:ext cx="280749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>
                <a:solidFill>
                  <a:schemeClr val="accent1">
                    <a:lumMod val="50000"/>
                  </a:schemeClr>
                </a:solidFill>
              </a:rPr>
              <a:t>Vision Statement</a:t>
            </a:r>
            <a:r>
              <a:rPr lang="en-US" sz="1500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is what RMWEA aspires to be; it helps drive decisions, focus goals, and is our overarching purpose in everything we do</a:t>
            </a:r>
            <a:endParaRPr 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-6123" y="3030534"/>
            <a:ext cx="7176407" cy="2216604"/>
          </a:xfrm>
          <a:custGeom>
            <a:avLst/>
            <a:gdLst>
              <a:gd name="connsiteX0" fmla="*/ 0 w 9568543"/>
              <a:gd name="connsiteY0" fmla="*/ 2955472 h 2955472"/>
              <a:gd name="connsiteX1" fmla="*/ 473528 w 9568543"/>
              <a:gd name="connsiteY1" fmla="*/ 2718707 h 2955472"/>
              <a:gd name="connsiteX2" fmla="*/ 1028700 w 9568543"/>
              <a:gd name="connsiteY2" fmla="*/ 1771650 h 2955472"/>
              <a:gd name="connsiteX3" fmla="*/ 2294164 w 9568543"/>
              <a:gd name="connsiteY3" fmla="*/ 1298122 h 2955472"/>
              <a:gd name="connsiteX4" fmla="*/ 4572000 w 9568543"/>
              <a:gd name="connsiteY4" fmla="*/ 1118507 h 2955472"/>
              <a:gd name="connsiteX5" fmla="*/ 6139543 w 9568543"/>
              <a:gd name="connsiteY5" fmla="*/ 514350 h 2955472"/>
              <a:gd name="connsiteX6" fmla="*/ 8596993 w 9568543"/>
              <a:gd name="connsiteY6" fmla="*/ 612322 h 2955472"/>
              <a:gd name="connsiteX7" fmla="*/ 9568543 w 9568543"/>
              <a:gd name="connsiteY7" fmla="*/ 0 h 295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8543" h="2955472">
                <a:moveTo>
                  <a:pt x="0" y="2955472"/>
                </a:moveTo>
                <a:cubicBezTo>
                  <a:pt x="151039" y="2935741"/>
                  <a:pt x="302078" y="2916011"/>
                  <a:pt x="473528" y="2718707"/>
                </a:cubicBezTo>
                <a:cubicBezTo>
                  <a:pt x="644978" y="2521403"/>
                  <a:pt x="725261" y="2008414"/>
                  <a:pt x="1028700" y="1771650"/>
                </a:cubicBezTo>
                <a:cubicBezTo>
                  <a:pt x="1332139" y="1534886"/>
                  <a:pt x="1703614" y="1406979"/>
                  <a:pt x="2294164" y="1298122"/>
                </a:cubicBezTo>
                <a:cubicBezTo>
                  <a:pt x="2884714" y="1189265"/>
                  <a:pt x="3931104" y="1249136"/>
                  <a:pt x="4572000" y="1118507"/>
                </a:cubicBezTo>
                <a:cubicBezTo>
                  <a:pt x="5212896" y="987878"/>
                  <a:pt x="5468711" y="598714"/>
                  <a:pt x="6139543" y="514350"/>
                </a:cubicBezTo>
                <a:cubicBezTo>
                  <a:pt x="6810375" y="429986"/>
                  <a:pt x="8025493" y="698047"/>
                  <a:pt x="8596993" y="612322"/>
                </a:cubicBezTo>
                <a:cubicBezTo>
                  <a:pt x="9168493" y="526597"/>
                  <a:pt x="9358993" y="5443"/>
                  <a:pt x="9568543" y="0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377" y="816778"/>
            <a:ext cx="677935" cy="6779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1367" y="143286"/>
            <a:ext cx="83644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Calibri Light" panose="020F0302020204030204"/>
                <a:ea typeface="+mj-ea"/>
                <a:cs typeface="+mj-cs"/>
              </a:rPr>
              <a:t>Establish Values</a:t>
            </a:r>
          </a:p>
          <a:p>
            <a:r>
              <a:rPr lang="en-US" sz="2400" dirty="0">
                <a:solidFill>
                  <a:srgbClr val="002060"/>
                </a:solidFill>
                <a:latin typeface="Calibri Light" panose="020F0302020204030204"/>
                <a:ea typeface="+mj-ea"/>
                <a:cs typeface="+mj-cs"/>
              </a:rPr>
              <a:t>(Example courtesy of Rocky Mountain WEA)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2031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5" grpId="0"/>
      <p:bldP spid="26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375623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978</Words>
  <Application>Microsoft Office PowerPoint</Application>
  <PresentationFormat>On-screen Show (4:3)</PresentationFormat>
  <Paragraphs>158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GE Inspira</vt:lpstr>
      <vt:lpstr>Tahoma</vt:lpstr>
      <vt:lpstr>Times New Roman</vt:lpstr>
      <vt:lpstr>Office Theme</vt:lpstr>
      <vt:lpstr>Custom Design</vt:lpstr>
      <vt:lpstr>WEF Member Associations Strategic Planning &amp; Goal Setting Do-it-Yourself Template </vt:lpstr>
      <vt:lpstr>WEF Member Associations Strategic Planning &amp; Goal Setting Do-it-Yourself Template </vt:lpstr>
      <vt:lpstr>Strategic Planning is a Member Association’s process of defining its strategy and direction, and making decisions on allocating its resources to pursue this strategy</vt:lpstr>
      <vt:lpstr>Suggestions for Process </vt:lpstr>
      <vt:lpstr>Overview – Planning for Strategic Change </vt:lpstr>
      <vt:lpstr>How it fits together</vt:lpstr>
      <vt:lpstr>PowerPoint Presentation</vt:lpstr>
      <vt:lpstr>Establish Values</vt:lpstr>
      <vt:lpstr>PowerPoint Presentation</vt:lpstr>
      <vt:lpstr>Establish a Vision Statement</vt:lpstr>
      <vt:lpstr>Establish a Mission</vt:lpstr>
      <vt:lpstr>Select Goals</vt:lpstr>
      <vt:lpstr> From your general goals, create specific objectives under each one (consider the SMART attributes as you develop the specific objectives)</vt:lpstr>
      <vt:lpstr>When thinking of SMART Objectives: </vt:lpstr>
      <vt:lpstr>Identify Goals</vt:lpstr>
      <vt:lpstr>Identify Objectives for Each Goal</vt:lpstr>
      <vt:lpstr>Identify Action Plans &amp; Performance Metrics to implement each objective</vt:lpstr>
      <vt:lpstr>Compile the Mission, Vision, Strategies and Action Plans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Kelsey Hurst</cp:lastModifiedBy>
  <cp:revision>19</cp:revision>
  <dcterms:created xsi:type="dcterms:W3CDTF">2017-01-18T16:00:22Z</dcterms:created>
  <dcterms:modified xsi:type="dcterms:W3CDTF">2017-05-09T16:11:15Z</dcterms:modified>
</cp:coreProperties>
</file>